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493"/>
    <a:srgbClr val="D63836"/>
    <a:srgbClr val="DBDBDB"/>
    <a:srgbClr val="FF0000"/>
    <a:srgbClr val="EEECE1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15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-1974" y="747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C7F3F55C-AAD9-4192-B2F7-2B6F6FCC7284}"/>
              </a:ext>
            </a:extLst>
          </p:cNvPr>
          <p:cNvSpPr/>
          <p:nvPr/>
        </p:nvSpPr>
        <p:spPr>
          <a:xfrm>
            <a:off x="1390650" y="4972050"/>
            <a:ext cx="7753350" cy="602744"/>
          </a:xfrm>
          <a:prstGeom prst="rect">
            <a:avLst/>
          </a:prstGeom>
          <a:solidFill>
            <a:srgbClr val="7194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solidFill>
              <a:srgbClr val="D6383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606551" y="676275"/>
            <a:ext cx="5689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Programa</a:t>
            </a:r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de 5’s </a:t>
            </a:r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en</a:t>
            </a:r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el </a:t>
            </a:r>
            <a:r>
              <a:rPr lang="en-US" sz="36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escritorio</a:t>
            </a:r>
            <a:r>
              <a:rPr lang="en-US" sz="36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</a:t>
            </a: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568800" y="2933689"/>
            <a:ext cx="4092575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b="1" dirty="0">
                <a:solidFill>
                  <a:srgbClr val="3A6D70"/>
                </a:solidFill>
              </a:rPr>
              <a:t>El </a:t>
            </a:r>
            <a:r>
              <a:rPr lang="en-US" sz="1800" b="1" dirty="0" err="1">
                <a:solidFill>
                  <a:srgbClr val="3A6D70"/>
                </a:solidFill>
              </a:rPr>
              <a:t>programa</a:t>
            </a:r>
            <a:r>
              <a:rPr lang="en-US" sz="1800" b="1" dirty="0">
                <a:solidFill>
                  <a:srgbClr val="3A6D70"/>
                </a:solidFill>
              </a:rPr>
              <a:t> de 5’s es de </a:t>
            </a:r>
            <a:r>
              <a:rPr lang="en-US" sz="1800" b="1" dirty="0" err="1">
                <a:solidFill>
                  <a:srgbClr val="3A6D70"/>
                </a:solidFill>
              </a:rPr>
              <a:t>origen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japonés</a:t>
            </a:r>
            <a:r>
              <a:rPr lang="en-US" sz="1800" b="1" dirty="0">
                <a:solidFill>
                  <a:srgbClr val="3A6D70"/>
                </a:solidFill>
              </a:rPr>
              <a:t>, </a:t>
            </a:r>
            <a:r>
              <a:rPr lang="en-US" sz="1800" b="1" dirty="0" err="1">
                <a:solidFill>
                  <a:srgbClr val="3A6D70"/>
                </a:solidFill>
              </a:rPr>
              <a:t>está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basado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en</a:t>
            </a:r>
            <a:r>
              <a:rPr lang="en-US" sz="1800" b="1" dirty="0">
                <a:solidFill>
                  <a:srgbClr val="3A6D70"/>
                </a:solidFill>
              </a:rPr>
              <a:t> 5 palabras que </a:t>
            </a:r>
            <a:r>
              <a:rPr lang="en-US" sz="1800" b="1" dirty="0" err="1">
                <a:solidFill>
                  <a:srgbClr val="3A6D70"/>
                </a:solidFill>
              </a:rPr>
              <a:t>ayudan</a:t>
            </a:r>
            <a:r>
              <a:rPr lang="en-US" sz="1800" b="1" dirty="0">
                <a:solidFill>
                  <a:srgbClr val="3A6D70"/>
                </a:solidFill>
              </a:rPr>
              <a:t> a </a:t>
            </a:r>
            <a:r>
              <a:rPr lang="en-US" sz="1800" b="1" dirty="0" err="1">
                <a:solidFill>
                  <a:srgbClr val="3A6D70"/>
                </a:solidFill>
              </a:rPr>
              <a:t>generar</a:t>
            </a:r>
            <a:r>
              <a:rPr lang="en-US" sz="1800" b="1" dirty="0">
                <a:solidFill>
                  <a:srgbClr val="3A6D70"/>
                </a:solidFill>
              </a:rPr>
              <a:t> un </a:t>
            </a:r>
            <a:r>
              <a:rPr lang="en-US" sz="1800" b="1" dirty="0" err="1">
                <a:solidFill>
                  <a:srgbClr val="3A6D70"/>
                </a:solidFill>
              </a:rPr>
              <a:t>proceso</a:t>
            </a:r>
            <a:r>
              <a:rPr lang="en-US" sz="1800" b="1" dirty="0">
                <a:solidFill>
                  <a:srgbClr val="3A6D70"/>
                </a:solidFill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</a:rPr>
              <a:t>orden</a:t>
            </a:r>
            <a:r>
              <a:rPr lang="en-US" sz="1800" b="1" dirty="0">
                <a:solidFill>
                  <a:srgbClr val="3A6D70"/>
                </a:solidFill>
              </a:rPr>
              <a:t> y </a:t>
            </a:r>
            <a:r>
              <a:rPr lang="en-US" sz="1800" b="1" dirty="0" err="1" smtClean="0">
                <a:solidFill>
                  <a:srgbClr val="3A6D70"/>
                </a:solidFill>
              </a:rPr>
              <a:t>limpieza</a:t>
            </a:r>
            <a:r>
              <a:rPr lang="en-US" sz="1800" b="1" dirty="0">
                <a:solidFill>
                  <a:srgbClr val="3A6D70"/>
                </a:solidFill>
              </a:rPr>
              <a:t>.</a:t>
            </a:r>
            <a:r>
              <a:rPr lang="en-US" sz="1800" b="1" dirty="0" smtClean="0">
                <a:solidFill>
                  <a:srgbClr val="3A6D70"/>
                </a:solidFill>
              </a:rPr>
              <a:t> </a:t>
            </a:r>
            <a:r>
              <a:rPr lang="en-US" sz="1800" b="1" dirty="0">
                <a:solidFill>
                  <a:srgbClr val="3A6D70"/>
                </a:solidFill>
              </a:rPr>
              <a:t>E</a:t>
            </a:r>
            <a:r>
              <a:rPr lang="en-US" sz="1800" b="1" dirty="0" smtClean="0">
                <a:solidFill>
                  <a:srgbClr val="3A6D70"/>
                </a:solidFill>
              </a:rPr>
              <a:t>ste </a:t>
            </a:r>
            <a:r>
              <a:rPr lang="en-US" sz="1800" b="1" dirty="0" err="1">
                <a:solidFill>
                  <a:srgbClr val="3A6D70"/>
                </a:solidFill>
              </a:rPr>
              <a:t>proceso</a:t>
            </a:r>
            <a:r>
              <a:rPr lang="en-US" sz="1800" b="1" dirty="0">
                <a:solidFill>
                  <a:srgbClr val="3A6D70"/>
                </a:solidFill>
              </a:rPr>
              <a:t> se ha </a:t>
            </a:r>
            <a:r>
              <a:rPr lang="en-US" sz="1800" b="1" dirty="0" err="1">
                <a:solidFill>
                  <a:srgbClr val="3A6D70"/>
                </a:solidFill>
              </a:rPr>
              <a:t>utilizado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en</a:t>
            </a:r>
            <a:r>
              <a:rPr lang="en-US" sz="1800" b="1" dirty="0">
                <a:solidFill>
                  <a:srgbClr val="3A6D70"/>
                </a:solidFill>
              </a:rPr>
              <a:t> las </a:t>
            </a:r>
            <a:r>
              <a:rPr lang="en-US" sz="1800" b="1" dirty="0" err="1">
                <a:solidFill>
                  <a:srgbClr val="3A6D70"/>
                </a:solidFill>
              </a:rPr>
              <a:t>empresas</a:t>
            </a:r>
            <a:r>
              <a:rPr lang="en-US" sz="1800" b="1" dirty="0">
                <a:solidFill>
                  <a:srgbClr val="3A6D70"/>
                </a:solidFill>
              </a:rPr>
              <a:t> a </a:t>
            </a:r>
            <a:r>
              <a:rPr lang="en-US" sz="1800" b="1" dirty="0" err="1">
                <a:solidFill>
                  <a:srgbClr val="3A6D70"/>
                </a:solidFill>
              </a:rPr>
              <a:t>nivel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mundial</a:t>
            </a:r>
            <a:r>
              <a:rPr lang="en-US" sz="1800" b="1" dirty="0">
                <a:solidFill>
                  <a:srgbClr val="3A6D70"/>
                </a:solidFill>
              </a:rPr>
              <a:t>  </a:t>
            </a:r>
            <a:r>
              <a:rPr lang="en-US" sz="1800" b="1" dirty="0" err="1">
                <a:solidFill>
                  <a:srgbClr val="3A6D70"/>
                </a:solidFill>
              </a:rPr>
              <a:t>ya</a:t>
            </a:r>
            <a:r>
              <a:rPr lang="en-US" sz="1800" b="1" dirty="0">
                <a:solidFill>
                  <a:srgbClr val="3A6D70"/>
                </a:solidFill>
              </a:rPr>
              <a:t> que  </a:t>
            </a:r>
            <a:r>
              <a:rPr lang="en-US" sz="1800" b="1" dirty="0" err="1">
                <a:solidFill>
                  <a:srgbClr val="3A6D70"/>
                </a:solidFill>
              </a:rPr>
              <a:t>su</a:t>
            </a:r>
            <a:r>
              <a:rPr lang="en-US" sz="1800" b="1" dirty="0">
                <a:solidFill>
                  <a:srgbClr val="3A6D70"/>
                </a:solidFill>
              </a:rPr>
              <a:t> </a:t>
            </a:r>
            <a:r>
              <a:rPr lang="en-US" sz="1800" b="1" dirty="0" err="1">
                <a:solidFill>
                  <a:srgbClr val="3A6D70"/>
                </a:solidFill>
              </a:rPr>
              <a:t>filosofía</a:t>
            </a:r>
            <a:r>
              <a:rPr lang="en-US" sz="1800" b="1" dirty="0">
                <a:solidFill>
                  <a:srgbClr val="3A6D70"/>
                </a:solidFill>
              </a:rPr>
              <a:t> de </a:t>
            </a:r>
            <a:r>
              <a:rPr lang="en-US" sz="1800" b="1" dirty="0" err="1">
                <a:solidFill>
                  <a:srgbClr val="3A6D70"/>
                </a:solidFill>
              </a:rPr>
              <a:t>trabajo</a:t>
            </a:r>
            <a:r>
              <a:rPr lang="en-US" sz="1800" b="1" dirty="0">
                <a:solidFill>
                  <a:srgbClr val="3A6D70"/>
                </a:solidFill>
              </a:rPr>
              <a:t> es </a:t>
            </a:r>
            <a:r>
              <a:rPr lang="en-US" sz="1800" b="1" dirty="0" err="1">
                <a:solidFill>
                  <a:srgbClr val="3A6D70"/>
                </a:solidFill>
              </a:rPr>
              <a:t>funcional</a:t>
            </a:r>
            <a:r>
              <a:rPr lang="en-US" sz="1800" b="1" dirty="0">
                <a:solidFill>
                  <a:srgbClr val="3A6D70"/>
                </a:solidFill>
              </a:rPr>
              <a:t> hasta para los </a:t>
            </a:r>
            <a:r>
              <a:rPr lang="en-US" sz="1800" b="1" dirty="0" err="1">
                <a:solidFill>
                  <a:srgbClr val="3A6D70"/>
                </a:solidFill>
              </a:rPr>
              <a:t>hogares</a:t>
            </a:r>
            <a:r>
              <a:rPr lang="en-US" sz="1800" b="1" dirty="0">
                <a:solidFill>
                  <a:srgbClr val="3A6D70"/>
                </a:solidFill>
              </a:rPr>
              <a:t>.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812800" y="13144500"/>
            <a:ext cx="7631113" cy="5365750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5" name="TextBox 47"/>
          <p:cNvSpPr txBox="1">
            <a:spLocks noChangeArrowheads="1"/>
          </p:cNvSpPr>
          <p:nvPr/>
        </p:nvSpPr>
        <p:spPr bwMode="auto">
          <a:xfrm>
            <a:off x="3267868" y="13853390"/>
            <a:ext cx="27209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Mayor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seguridad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y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disminución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riesgos</a:t>
            </a:r>
            <a:r>
              <a:rPr lang="en-US" sz="1400" b="1" dirty="0">
                <a:solidFill>
                  <a:srgbClr val="E05B3F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05B3F"/>
                </a:solidFill>
                <a:cs typeface="Calibri" charset="0"/>
              </a:rPr>
              <a:t>laborales</a:t>
            </a:r>
            <a:endParaRPr lang="en-US" sz="1400" b="1" dirty="0">
              <a:solidFill>
                <a:srgbClr val="E05B3F"/>
              </a:solidFill>
              <a:cs typeface="Calibri" charset="0"/>
            </a:endParaRPr>
          </a:p>
        </p:txBody>
      </p:sp>
      <p:sp>
        <p:nvSpPr>
          <p:cNvPr id="14347" name="TextBox 49"/>
          <p:cNvSpPr txBox="1">
            <a:spLocks noChangeArrowheads="1"/>
          </p:cNvSpPr>
          <p:nvPr/>
        </p:nvSpPr>
        <p:spPr bwMode="auto">
          <a:xfrm>
            <a:off x="5643209" y="15397616"/>
            <a:ext cx="27209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Genera un </a:t>
            </a:r>
            <a:r>
              <a:rPr lang="en-US" sz="1400" b="1" dirty="0" err="1" smtClean="0">
                <a:solidFill>
                  <a:srgbClr val="EE8F4D"/>
                </a:solidFill>
                <a:cs typeface="Calibri" charset="0"/>
              </a:rPr>
              <a:t>ambiente</a:t>
            </a:r>
            <a:r>
              <a:rPr lang="en-US" sz="1400" b="1" dirty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 err="1" smtClean="0">
                <a:solidFill>
                  <a:srgbClr val="EE8F4D"/>
                </a:solidFill>
                <a:cs typeface="Calibri" charset="0"/>
              </a:rPr>
              <a:t>laboral</a:t>
            </a:r>
            <a:r>
              <a:rPr lang="en-US" sz="1400" b="1" dirty="0" smtClean="0">
                <a:solidFill>
                  <a:srgbClr val="EE8F4D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EE8F4D"/>
                </a:solidFill>
                <a:cs typeface="Calibri" charset="0"/>
              </a:rPr>
              <a:t>agradable</a:t>
            </a:r>
            <a:endParaRPr lang="en-US" sz="1400" b="1" dirty="0">
              <a:solidFill>
                <a:srgbClr val="EE8F4D"/>
              </a:solidFill>
              <a:cs typeface="Calibri" charset="0"/>
            </a:endParaRPr>
          </a:p>
        </p:txBody>
      </p:sp>
      <p:sp>
        <p:nvSpPr>
          <p:cNvPr id="14349" name="TextBox 53"/>
          <p:cNvSpPr txBox="1">
            <a:spLocks noChangeArrowheads="1"/>
          </p:cNvSpPr>
          <p:nvPr/>
        </p:nvSpPr>
        <p:spPr bwMode="auto">
          <a:xfrm>
            <a:off x="553384" y="15320195"/>
            <a:ext cx="27209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Disminuye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la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pérdida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tiempo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laboral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debido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a mala </a:t>
            </a:r>
            <a:r>
              <a:rPr lang="en-US" sz="1400" b="1" dirty="0" err="1">
                <a:solidFill>
                  <a:srgbClr val="3A6D70"/>
                </a:solidFill>
                <a:cs typeface="Calibri" charset="0"/>
              </a:rPr>
              <a:t>organización</a:t>
            </a:r>
            <a:r>
              <a:rPr lang="en-US" sz="1400" b="1" dirty="0">
                <a:solidFill>
                  <a:srgbClr val="3A6D70"/>
                </a:solidFill>
                <a:cs typeface="Calibri" charset="0"/>
              </a:rPr>
              <a:t> </a:t>
            </a:r>
          </a:p>
        </p:txBody>
      </p:sp>
      <p:sp>
        <p:nvSpPr>
          <p:cNvPr id="14351" name="TextBox 55"/>
          <p:cNvSpPr txBox="1">
            <a:spLocks noChangeArrowheads="1"/>
          </p:cNvSpPr>
          <p:nvPr/>
        </p:nvSpPr>
        <p:spPr bwMode="auto">
          <a:xfrm>
            <a:off x="3029040" y="16986831"/>
            <a:ext cx="30390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Facilita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el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proceso</a:t>
            </a:r>
            <a:r>
              <a:rPr lang="en-US" sz="1400" b="1" dirty="0">
                <a:solidFill>
                  <a:srgbClr val="D63836"/>
                </a:solidFill>
                <a:cs typeface="Calibri" charset="0"/>
              </a:rPr>
              <a:t> de </a:t>
            </a:r>
            <a:r>
              <a:rPr lang="en-US" sz="1400" b="1" dirty="0" err="1">
                <a:solidFill>
                  <a:srgbClr val="D63836"/>
                </a:solidFill>
                <a:cs typeface="Calibri" charset="0"/>
              </a:rPr>
              <a:t>trabajo</a:t>
            </a:r>
            <a:endParaRPr lang="en-US" sz="1400" b="1" dirty="0">
              <a:solidFill>
                <a:srgbClr val="D63836"/>
              </a:solidFill>
              <a:cs typeface="Calibri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886318" y="12126951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77949" y="11958244"/>
            <a:ext cx="47050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3A6D70"/>
                </a:solidFill>
              </a:rPr>
              <a:t>Ventajas</a:t>
            </a:r>
            <a:r>
              <a:rPr lang="en-US" sz="2800" b="1" dirty="0">
                <a:solidFill>
                  <a:srgbClr val="3A6D70"/>
                </a:solidFill>
              </a:rPr>
              <a:t> de un </a:t>
            </a:r>
            <a:r>
              <a:rPr lang="en-US" sz="2800" b="1" dirty="0" err="1">
                <a:solidFill>
                  <a:srgbClr val="3A6D70"/>
                </a:solidFill>
              </a:rPr>
              <a:t>ambiente</a:t>
            </a:r>
            <a:r>
              <a:rPr lang="en-US" sz="2800" b="1" dirty="0">
                <a:solidFill>
                  <a:srgbClr val="3A6D70"/>
                </a:solidFill>
              </a:rPr>
              <a:t> de </a:t>
            </a:r>
            <a:r>
              <a:rPr lang="en-US" sz="2800" b="1" dirty="0" err="1">
                <a:solidFill>
                  <a:srgbClr val="3A6D70"/>
                </a:solidFill>
              </a:rPr>
              <a:t>trabajo</a:t>
            </a:r>
            <a:r>
              <a:rPr lang="en-US" sz="2800" b="1" dirty="0">
                <a:solidFill>
                  <a:srgbClr val="3A6D70"/>
                </a:solidFill>
              </a:rPr>
              <a:t> con el </a:t>
            </a:r>
            <a:r>
              <a:rPr lang="en-US" sz="2800" b="1" dirty="0" err="1">
                <a:solidFill>
                  <a:srgbClr val="3A6D70"/>
                </a:solidFill>
              </a:rPr>
              <a:t>programa</a:t>
            </a:r>
            <a:r>
              <a:rPr lang="en-US" sz="2800" b="1" dirty="0">
                <a:solidFill>
                  <a:srgbClr val="3A6D70"/>
                </a:solidFill>
              </a:rPr>
              <a:t> de 5’s</a:t>
            </a:r>
          </a:p>
        </p:txBody>
      </p:sp>
      <p:sp>
        <p:nvSpPr>
          <p:cNvPr id="36" name="Down Ribbon 35"/>
          <p:cNvSpPr/>
          <p:nvPr/>
        </p:nvSpPr>
        <p:spPr>
          <a:xfrm rot="10800000" flipV="1">
            <a:off x="211039" y="22575593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197111" y="23966681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D638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5" name="Down Ribbon 74"/>
          <p:cNvSpPr/>
          <p:nvPr/>
        </p:nvSpPr>
        <p:spPr>
          <a:xfrm rot="10800000" flipV="1">
            <a:off x="319088" y="21426160"/>
            <a:ext cx="2574925" cy="63182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423860" y="20099211"/>
            <a:ext cx="3867156" cy="540570"/>
            <a:chOff x="1524000" y="5003800"/>
            <a:chExt cx="9448800" cy="1320800"/>
          </a:xfrm>
          <a:solidFill>
            <a:srgbClr val="E05B3F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801688" y="21554720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5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minutos</a:t>
            </a:r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 a la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semana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6" name="TextBox 109"/>
          <p:cNvSpPr txBox="1">
            <a:spLocks noChangeArrowheads="1"/>
          </p:cNvSpPr>
          <p:nvPr/>
        </p:nvSpPr>
        <p:spPr bwMode="auto">
          <a:xfrm>
            <a:off x="705644" y="22665703"/>
            <a:ext cx="1557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Usa</a:t>
            </a:r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etiquetas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7" name="TextBox 110"/>
          <p:cNvSpPr txBox="1">
            <a:spLocks noChangeArrowheads="1"/>
          </p:cNvSpPr>
          <p:nvPr/>
        </p:nvSpPr>
        <p:spPr bwMode="auto">
          <a:xfrm>
            <a:off x="643992" y="24020984"/>
            <a:ext cx="1555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Uso</a:t>
            </a:r>
            <a:r>
              <a:rPr lang="en-US" sz="14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 del </a:t>
            </a:r>
            <a:r>
              <a:rPr lang="en-US" sz="1400" b="1" dirty="0" err="1">
                <a:solidFill>
                  <a:prstClr val="white"/>
                </a:solidFill>
                <a:latin typeface="Courier" charset="0"/>
                <a:cs typeface="Courier" charset="0"/>
              </a:rPr>
              <a:t>espacio</a:t>
            </a:r>
            <a:endParaRPr lang="en-US" sz="1400" b="1" dirty="0">
              <a:solidFill>
                <a:prstClr val="white"/>
              </a:solidFill>
              <a:latin typeface="Courier" charset="0"/>
              <a:cs typeface="Courier" charset="0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460375" y="26569988"/>
            <a:ext cx="5337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smtClean="0">
                <a:solidFill>
                  <a:prstClr val="white"/>
                </a:solidFill>
              </a:rPr>
              <a:t>¡Construyamos</a:t>
            </a:r>
            <a:r>
              <a:rPr lang="en-US" sz="3200" b="1" dirty="0" smtClean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salud</a:t>
            </a:r>
            <a:r>
              <a:rPr lang="en-US" sz="3200" b="1" dirty="0">
                <a:solidFill>
                  <a:prstClr val="white"/>
                </a:solidFill>
              </a:rPr>
              <a:t> </a:t>
            </a:r>
            <a:r>
              <a:rPr lang="en-US" sz="3200" b="1" dirty="0" err="1">
                <a:solidFill>
                  <a:prstClr val="white"/>
                </a:solidFill>
              </a:rPr>
              <a:t>juntos</a:t>
            </a:r>
            <a:r>
              <a:rPr lang="en-US" sz="3200" b="1" dirty="0" smtClean="0">
                <a:solidFill>
                  <a:prstClr val="white"/>
                </a:solidFill>
              </a:rPr>
              <a:t>!</a:t>
            </a:r>
            <a:endParaRPr lang="en-US" sz="3200" b="1" dirty="0">
              <a:solidFill>
                <a:prstClr val="white"/>
              </a:solidFill>
            </a:endParaRPr>
          </a:p>
        </p:txBody>
      </p:sp>
      <p:sp>
        <p:nvSpPr>
          <p:cNvPr id="85" name="Down Ribbon 84"/>
          <p:cNvSpPr/>
          <p:nvPr/>
        </p:nvSpPr>
        <p:spPr>
          <a:xfrm rot="10800000" flipV="1">
            <a:off x="6546290" y="26669999"/>
            <a:ext cx="2207184" cy="546101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E8F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prstClr val="white"/>
                </a:solidFill>
                <a:latin typeface="Calibri"/>
              </a:rPr>
              <a:t>SERVICIO MÉDICO UNED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xmlns="" id="{BCC325C0-BAEF-4D9F-BA1D-4782E5CB13FB}"/>
              </a:ext>
            </a:extLst>
          </p:cNvPr>
          <p:cNvSpPr txBox="1"/>
          <p:nvPr/>
        </p:nvSpPr>
        <p:spPr>
          <a:xfrm>
            <a:off x="342297" y="6349855"/>
            <a:ext cx="22237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1. Clasificar (</a:t>
            </a:r>
            <a:r>
              <a:rPr lang="es-MX" sz="1400" b="1" dirty="0" err="1"/>
              <a:t>seiri</a:t>
            </a:r>
            <a:r>
              <a:rPr lang="es-MX" sz="1400" b="1" dirty="0"/>
              <a:t>): es la primera fase del proceso y consiste en separar todo aquello que no es útil</a:t>
            </a:r>
            <a:endParaRPr lang="es-CR" sz="1400" b="1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F4BD0852-884F-4364-BCC6-98E1ED084AB6}"/>
              </a:ext>
            </a:extLst>
          </p:cNvPr>
          <p:cNvSpPr txBox="1"/>
          <p:nvPr/>
        </p:nvSpPr>
        <p:spPr>
          <a:xfrm>
            <a:off x="3120212" y="21381295"/>
            <a:ext cx="524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Dedique </a:t>
            </a:r>
            <a:r>
              <a:rPr lang="es-MX" sz="1400" b="1" dirty="0"/>
              <a:t>al menos 5 minutos a la semana a la aplicación de estos 5 pasos</a:t>
            </a:r>
            <a:endParaRPr lang="es-CR" sz="1400" b="1" dirty="0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xmlns="" id="{146B0753-BFB5-46B0-8D62-A604851C33B2}"/>
              </a:ext>
            </a:extLst>
          </p:cNvPr>
          <p:cNvSpPr txBox="1"/>
          <p:nvPr/>
        </p:nvSpPr>
        <p:spPr>
          <a:xfrm>
            <a:off x="2916238" y="22629895"/>
            <a:ext cx="524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Use </a:t>
            </a:r>
            <a:r>
              <a:rPr lang="es-MX" sz="1400" b="1" dirty="0"/>
              <a:t>etiquetas o separadores de colores para organizar las diferentes actividades laborales y sus documentos</a:t>
            </a:r>
            <a:endParaRPr lang="es-CR" sz="1400" b="1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xmlns="" id="{6529E402-C199-4861-94A1-627A78CF1B1B}"/>
              </a:ext>
            </a:extLst>
          </p:cNvPr>
          <p:cNvSpPr txBox="1"/>
          <p:nvPr/>
        </p:nvSpPr>
        <p:spPr>
          <a:xfrm>
            <a:off x="3139262" y="23894629"/>
            <a:ext cx="52417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Mantenga a la mano  los implementos que necesita siempre, los que usa de vez en cuando puede colocarlos en otro espacio que no interfiera con su espacio laboral </a:t>
            </a:r>
            <a:endParaRPr lang="es-CR" sz="1400" b="1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AB48ED4F-56A8-4379-A8A1-DE129F899AB3}"/>
              </a:ext>
            </a:extLst>
          </p:cNvPr>
          <p:cNvSpPr/>
          <p:nvPr/>
        </p:nvSpPr>
        <p:spPr>
          <a:xfrm>
            <a:off x="434975" y="4609802"/>
            <a:ext cx="1365100" cy="1184474"/>
          </a:xfrm>
          <a:prstGeom prst="ellipse">
            <a:avLst/>
          </a:prstGeom>
          <a:solidFill>
            <a:srgbClr val="D6383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xmlns="" id="{A496C4B4-6F82-4EF4-B4D9-A3D61260391E}"/>
              </a:ext>
            </a:extLst>
          </p:cNvPr>
          <p:cNvSpPr txBox="1"/>
          <p:nvPr/>
        </p:nvSpPr>
        <p:spPr>
          <a:xfrm>
            <a:off x="301020" y="7985452"/>
            <a:ext cx="222370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2. Orden (</a:t>
            </a:r>
            <a:r>
              <a:rPr lang="es-MX" sz="1400" b="1" dirty="0" err="1"/>
              <a:t>seiton</a:t>
            </a:r>
            <a:r>
              <a:rPr lang="es-MX" sz="1400" b="1" dirty="0"/>
              <a:t>): consiste en asignar un espacio a las cosas que son necesarias para desarrollar nuestras funciones</a:t>
            </a:r>
            <a:endParaRPr lang="es-CR" sz="1400" b="1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xmlns="" id="{664DBB5B-EBE3-40AF-B0F2-6BC6E7F220D6}"/>
              </a:ext>
            </a:extLst>
          </p:cNvPr>
          <p:cNvSpPr txBox="1"/>
          <p:nvPr/>
        </p:nvSpPr>
        <p:spPr>
          <a:xfrm>
            <a:off x="6501292" y="6215413"/>
            <a:ext cx="22237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3. Limpieza (</a:t>
            </a:r>
            <a:r>
              <a:rPr lang="es-MX" sz="1400" b="1" dirty="0" err="1"/>
              <a:t>seiso</a:t>
            </a:r>
            <a:r>
              <a:rPr lang="es-MX" sz="1400" b="1" dirty="0"/>
              <a:t>): la limpieza permite obtener un ambiente laboral más agradable en conjunto con el orden, es por eso que la limpieza de nuestro escritorio y entorno laboral debe ser diaria</a:t>
            </a:r>
            <a:endParaRPr lang="es-CR" sz="1400" b="1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xmlns="" id="{A8E77638-1488-49B8-8F56-21E170CD5C95}"/>
              </a:ext>
            </a:extLst>
          </p:cNvPr>
          <p:cNvSpPr txBox="1"/>
          <p:nvPr/>
        </p:nvSpPr>
        <p:spPr>
          <a:xfrm>
            <a:off x="6591193" y="8158979"/>
            <a:ext cx="222370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4.Estandarización (</a:t>
            </a:r>
            <a:r>
              <a:rPr lang="es-MX" sz="1400" b="1" dirty="0" err="1"/>
              <a:t>seiketsu</a:t>
            </a:r>
            <a:r>
              <a:rPr lang="es-MX" sz="1400" b="1" dirty="0"/>
              <a:t>): consiste en realizar un proceso de trabajo armonioso a partir de los pasos anteriores, es decir, que permita la mayor productividad sin mayor esfuerzo y con </a:t>
            </a:r>
            <a:r>
              <a:rPr lang="es-MX" sz="1400" b="1" dirty="0" smtClean="0"/>
              <a:t>fluidez, </a:t>
            </a:r>
            <a:r>
              <a:rPr lang="es-MX" sz="1400" b="1" dirty="0"/>
              <a:t>siempre usando solo lo </a:t>
            </a:r>
            <a:r>
              <a:rPr lang="es-MX" sz="1400" b="1" dirty="0" smtClean="0"/>
              <a:t>que es </a:t>
            </a:r>
            <a:r>
              <a:rPr lang="es-MX" sz="1400" b="1" dirty="0"/>
              <a:t>necesario para cumplir nuestras tareas</a:t>
            </a:r>
            <a:endParaRPr lang="es-CR" sz="1400" b="1" dirty="0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xmlns="" id="{D3EE5287-6D8D-4BBC-8989-8E8C5FB060AC}"/>
              </a:ext>
            </a:extLst>
          </p:cNvPr>
          <p:cNvSpPr txBox="1"/>
          <p:nvPr/>
        </p:nvSpPr>
        <p:spPr>
          <a:xfrm>
            <a:off x="3190272" y="10305726"/>
            <a:ext cx="222370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5. Disciplina (</a:t>
            </a:r>
            <a:r>
              <a:rPr lang="es-MX" sz="1400" b="1" dirty="0" err="1"/>
              <a:t>shitsuke</a:t>
            </a:r>
            <a:r>
              <a:rPr lang="es-MX" sz="1400" b="1" dirty="0"/>
              <a:t>): es el último paso y se refiere al compromiso de mantener los cuatro pasos </a:t>
            </a:r>
            <a:r>
              <a:rPr lang="es-MX" sz="1400" b="1" dirty="0" smtClean="0"/>
              <a:t>anteriores. Dedicar </a:t>
            </a:r>
            <a:r>
              <a:rPr lang="es-MX" sz="1400" b="1" dirty="0"/>
              <a:t>5 minutos cada semana para aplicar estos 5 pasos</a:t>
            </a:r>
            <a:endParaRPr lang="es-CR" sz="1400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74B5BF49-EFC8-4E17-8AB0-C9BD4AB9A6DE}"/>
              </a:ext>
            </a:extLst>
          </p:cNvPr>
          <p:cNvSpPr txBox="1"/>
          <p:nvPr/>
        </p:nvSpPr>
        <p:spPr>
          <a:xfrm>
            <a:off x="4315305" y="20181004"/>
            <a:ext cx="4701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Consejos para mantener el escritorio con las 5’s</a:t>
            </a:r>
            <a:endParaRPr lang="es-CR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4F7C2632-5463-49C6-9940-EC68EA427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7258" y="7043084"/>
            <a:ext cx="3020335" cy="2532445"/>
          </a:xfrm>
          <a:prstGeom prst="rect">
            <a:avLst/>
          </a:prstGeom>
        </p:spPr>
      </p:pic>
      <p:cxnSp>
        <p:nvCxnSpPr>
          <p:cNvPr id="9" name="Conector: angular 8">
            <a:extLst>
              <a:ext uri="{FF2B5EF4-FFF2-40B4-BE49-F238E27FC236}">
                <a16:creationId xmlns:a16="http://schemas.microsoft.com/office/drawing/2014/main" xmlns="" id="{6FC918C9-1218-4367-8A75-273BA529D2A0}"/>
              </a:ext>
            </a:extLst>
          </p:cNvPr>
          <p:cNvCxnSpPr>
            <a:cxnSpLocks/>
          </p:cNvCxnSpPr>
          <p:nvPr/>
        </p:nvCxnSpPr>
        <p:spPr>
          <a:xfrm>
            <a:off x="2490910" y="6842093"/>
            <a:ext cx="463072" cy="40198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xmlns="" id="{B0865FE1-1DA6-4C3B-88BE-9CD55BCF1D30}"/>
              </a:ext>
            </a:extLst>
          </p:cNvPr>
          <p:cNvCxnSpPr>
            <a:cxnSpLocks/>
          </p:cNvCxnSpPr>
          <p:nvPr/>
        </p:nvCxnSpPr>
        <p:spPr>
          <a:xfrm>
            <a:off x="2520040" y="8325987"/>
            <a:ext cx="463072" cy="40198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: angular 16">
            <a:extLst>
              <a:ext uri="{FF2B5EF4-FFF2-40B4-BE49-F238E27FC236}">
                <a16:creationId xmlns:a16="http://schemas.microsoft.com/office/drawing/2014/main" xmlns="" id="{7EF61EE9-5F6A-4A61-9741-320DC05A87DE}"/>
              </a:ext>
            </a:extLst>
          </p:cNvPr>
          <p:cNvCxnSpPr>
            <a:cxnSpLocks/>
          </p:cNvCxnSpPr>
          <p:nvPr/>
        </p:nvCxnSpPr>
        <p:spPr>
          <a:xfrm rot="10800000" flipV="1">
            <a:off x="6099465" y="6850926"/>
            <a:ext cx="515622" cy="40906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Imagen 27">
            <a:extLst>
              <a:ext uri="{FF2B5EF4-FFF2-40B4-BE49-F238E27FC236}">
                <a16:creationId xmlns:a16="http://schemas.microsoft.com/office/drawing/2014/main" xmlns="" id="{02D5A5A7-85EF-4038-B952-B6D460F8B8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5431" y="8325987"/>
            <a:ext cx="649053" cy="593100"/>
          </a:xfrm>
          <a:prstGeom prst="rect">
            <a:avLst/>
          </a:prstGeom>
        </p:spPr>
      </p:pic>
      <p:cxnSp>
        <p:nvCxnSpPr>
          <p:cNvPr id="14336" name="Conector recto de flecha 14335">
            <a:extLst>
              <a:ext uri="{FF2B5EF4-FFF2-40B4-BE49-F238E27FC236}">
                <a16:creationId xmlns:a16="http://schemas.microsoft.com/office/drawing/2014/main" xmlns="" id="{3CEFEECC-A6BE-4446-87F1-BE0740AAE4E3}"/>
              </a:ext>
            </a:extLst>
          </p:cNvPr>
          <p:cNvCxnSpPr/>
          <p:nvPr/>
        </p:nvCxnSpPr>
        <p:spPr>
          <a:xfrm flipV="1">
            <a:off x="4302125" y="9702049"/>
            <a:ext cx="0" cy="5498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337" name="Imagen 14336">
            <a:extLst>
              <a:ext uri="{FF2B5EF4-FFF2-40B4-BE49-F238E27FC236}">
                <a16:creationId xmlns:a16="http://schemas.microsoft.com/office/drawing/2014/main" xmlns="" id="{B9BFFFA9-9D82-48C1-AD87-8BCFF0B767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6372" y="15033380"/>
            <a:ext cx="238125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4724</TotalTime>
  <Words>335</Words>
  <Application>Microsoft Office PowerPoint</Application>
  <PresentationFormat>Personalizado</PresentationFormat>
  <Paragraphs>22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1_Office Theme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135</cp:revision>
  <dcterms:created xsi:type="dcterms:W3CDTF">2013-02-06T15:19:00Z</dcterms:created>
  <dcterms:modified xsi:type="dcterms:W3CDTF">2019-01-14T16:01:49Z</dcterms:modified>
</cp:coreProperties>
</file>