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E6E6E6"/>
    <a:srgbClr val="C0504D"/>
    <a:srgbClr val="DC9800"/>
    <a:srgbClr val="D9614C"/>
    <a:srgbClr val="CA2B1C"/>
    <a:srgbClr val="FFD462"/>
    <a:srgbClr val="EAA100"/>
    <a:srgbClr val="1CDFFD"/>
    <a:srgbClr val="C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94" y="746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2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420B-FA5B-5D42-9F73-926347ADB11B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94454-019B-EA4D-A8CD-EAD5A7A3F5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4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4896-4381-9244-87BF-3EF6395076E8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0918B-8F69-0245-9EDC-29D5C342EC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6985-873D-6E4D-89DC-9ACE2F555E07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47B8-B5A2-BC49-949A-10D6E3066D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3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A776-91EF-E140-A43B-CAABD908D307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DD3B4-216F-CF4F-9659-78DAA335A9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1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F383-451D-454F-B4DA-DFDAA29F1CF6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D36A-7B0E-EF44-9A0C-7215E58359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7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234D-B5FD-A74A-AE1E-2FF653D2FCEF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1B7A7-995C-F342-AB4A-F9F7D52024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5D1D-96CF-434F-86EE-9D16F567029C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72F8-E72C-CE44-8F49-FB02E3EF30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96D9-2A45-AF46-84C8-A0B56F7FFFA0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7E6-8E5C-C04B-AC5E-DB23D9126A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6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21AA-0D51-A84D-94F6-EA32A116F68D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D6C13-1CFA-4C4F-9856-17ED7357DE8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FD96-CCD9-6343-89BA-05A1B4CD05F0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9CD1-D7EB-5843-BFB0-F967888315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DE77-3C5E-5143-9B4B-E80081B78933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ABAB-B3F5-3344-8A3D-76C1E3039F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304">
            <a:extLst>
              <a:ext uri="{FF2B5EF4-FFF2-40B4-BE49-F238E27FC236}">
                <a16:creationId xmlns:a16="http://schemas.microsoft.com/office/drawing/2014/main" xmlns="" id="{EFA44ED1-2BE0-419C-8ECA-4D4AC135BA35}"/>
              </a:ext>
            </a:extLst>
          </p:cNvPr>
          <p:cNvSpPr/>
          <p:nvPr/>
        </p:nvSpPr>
        <p:spPr>
          <a:xfrm>
            <a:off x="-38103" y="26365200"/>
            <a:ext cx="9144001" cy="1066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¡CONSTRUYAMOS SALUD JUNTOS!</a:t>
            </a:r>
            <a:endParaRPr lang="en-US" sz="2000" b="1" dirty="0"/>
          </a:p>
        </p:txBody>
      </p:sp>
      <p:sp>
        <p:nvSpPr>
          <p:cNvPr id="110" name="Parallelogram 109"/>
          <p:cNvSpPr/>
          <p:nvPr/>
        </p:nvSpPr>
        <p:spPr>
          <a:xfrm rot="5400000" flipV="1">
            <a:off x="-646696" y="697454"/>
            <a:ext cx="10437389" cy="9144000"/>
          </a:xfrm>
          <a:prstGeom prst="parallelogram">
            <a:avLst/>
          </a:prstGeom>
          <a:solidFill>
            <a:srgbClr val="1F497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2" name="Parallelogram 111"/>
          <p:cNvSpPr/>
          <p:nvPr/>
        </p:nvSpPr>
        <p:spPr>
          <a:xfrm rot="5400000">
            <a:off x="1916905" y="2378871"/>
            <a:ext cx="5292725" cy="9161464"/>
          </a:xfrm>
          <a:prstGeom prst="parallelogram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436" name="TextBox 198"/>
          <p:cNvSpPr txBox="1">
            <a:spLocks noChangeArrowheads="1"/>
          </p:cNvSpPr>
          <p:nvPr/>
        </p:nvSpPr>
        <p:spPr bwMode="auto">
          <a:xfrm>
            <a:off x="792162" y="4761129"/>
            <a:ext cx="702548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La colitis es la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inflamación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del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intestino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grueso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. Es una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afección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multicausal</a:t>
            </a:r>
            <a:r>
              <a:rPr lang="en-US" sz="3200" dirty="0" smtClean="0">
                <a:solidFill>
                  <a:schemeClr val="bg1"/>
                </a:solidFill>
                <a:latin typeface="Helvetica" charset="0"/>
                <a:cs typeface="Helvetica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Helvetica" charset="0"/>
                <a:cs typeface="Helvetica" charset="0"/>
              </a:rPr>
              <a:t>determinada</a:t>
            </a:r>
            <a:r>
              <a:rPr lang="en-US" sz="3200" dirty="0" smtClean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Helvetica" charset="0"/>
                <a:cs typeface="Helvetica" charset="0"/>
              </a:rPr>
              <a:t>por</a:t>
            </a:r>
            <a:r>
              <a:rPr lang="en-US" sz="3200" dirty="0" smtClean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Helvetica" charset="0"/>
                <a:cs typeface="Helvetica" charset="0"/>
              </a:rPr>
              <a:t>diferentes</a:t>
            </a:r>
            <a:r>
              <a:rPr lang="en-US" sz="3200" dirty="0" smtClean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Helvetica" charset="0"/>
                <a:cs typeface="Helvetica" charset="0"/>
              </a:rPr>
              <a:t>factores</a:t>
            </a:r>
            <a:r>
              <a:rPr lang="en-US" sz="3200" dirty="0" smtClean="0">
                <a:solidFill>
                  <a:schemeClr val="bg1"/>
                </a:solidFill>
                <a:latin typeface="Helvetica" charset="0"/>
                <a:cs typeface="Helvetica" charset="0"/>
              </a:rPr>
              <a:t>.</a:t>
            </a:r>
            <a:endParaRPr lang="en-US" sz="3200" dirty="0">
              <a:solidFill>
                <a:schemeClr val="bg1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3525838" y="1477963"/>
            <a:ext cx="1008062" cy="1006475"/>
          </a:xfrm>
          <a:prstGeom prst="ellipse">
            <a:avLst/>
          </a:prstGeom>
          <a:solidFill>
            <a:srgbClr val="C0504D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2" name="Oval 201"/>
          <p:cNvSpPr/>
          <p:nvPr/>
        </p:nvSpPr>
        <p:spPr>
          <a:xfrm>
            <a:off x="5389563" y="2006600"/>
            <a:ext cx="1163637" cy="1163638"/>
          </a:xfrm>
          <a:prstGeom prst="ellipse">
            <a:avLst/>
          </a:prstGeom>
          <a:solidFill>
            <a:srgbClr val="4BACC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3" name="Oval 202"/>
          <p:cNvSpPr/>
          <p:nvPr/>
        </p:nvSpPr>
        <p:spPr>
          <a:xfrm>
            <a:off x="7472363" y="1582738"/>
            <a:ext cx="1079500" cy="1066800"/>
          </a:xfrm>
          <a:prstGeom prst="ellipse">
            <a:avLst/>
          </a:prstGeom>
          <a:solidFill>
            <a:srgbClr val="C0504D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5918200" y="896938"/>
            <a:ext cx="109538" cy="1228725"/>
          </a:xfrm>
          <a:prstGeom prst="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3987800" y="863600"/>
            <a:ext cx="109538" cy="719138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7958138" y="985838"/>
            <a:ext cx="111125" cy="771525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1492250" y="3468688"/>
            <a:ext cx="176213" cy="5064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1492250" y="2484438"/>
            <a:ext cx="977900" cy="492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1492250" y="2636838"/>
            <a:ext cx="977900" cy="492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1487488" y="2801938"/>
            <a:ext cx="977900" cy="492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8452" name="Group 219"/>
          <p:cNvGrpSpPr>
            <a:grpSpLocks/>
          </p:cNvGrpSpPr>
          <p:nvPr/>
        </p:nvGrpSpPr>
        <p:grpSpPr bwMode="auto">
          <a:xfrm>
            <a:off x="-8733" y="11412537"/>
            <a:ext cx="9135266" cy="15968704"/>
            <a:chOff x="16935" y="10850107"/>
            <a:chExt cx="9144006" cy="16018928"/>
          </a:xfrm>
        </p:grpSpPr>
        <p:sp>
          <p:nvSpPr>
            <p:cNvPr id="221" name="Parallelogram 220"/>
            <p:cNvSpPr/>
            <p:nvPr/>
          </p:nvSpPr>
          <p:spPr>
            <a:xfrm rot="5400000">
              <a:off x="-3420526" y="14287568"/>
              <a:ext cx="16018928" cy="9144006"/>
            </a:xfrm>
            <a:prstGeom prst="parallelogram">
              <a:avLst/>
            </a:prstGeom>
            <a:solidFill>
              <a:srgbClr val="1F497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1977500" y="24022749"/>
              <a:ext cx="571500" cy="87627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809351" y="23695720"/>
              <a:ext cx="571500" cy="93659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3663426" y="23835416"/>
              <a:ext cx="571500" cy="103819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4542902" y="23546515"/>
              <a:ext cx="571500" cy="124455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5460478" y="23719530"/>
              <a:ext cx="571500" cy="9127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343128" y="22990900"/>
              <a:ext cx="571500" cy="211130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7187679" y="23570331"/>
              <a:ext cx="571500" cy="7381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95" name="Parallelogram 294"/>
          <p:cNvSpPr/>
          <p:nvPr/>
        </p:nvSpPr>
        <p:spPr>
          <a:xfrm rot="16200000" flipH="1">
            <a:off x="580231" y="6595269"/>
            <a:ext cx="7983538" cy="9144000"/>
          </a:xfrm>
          <a:prstGeom prst="parallelogram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0" y="8128000"/>
            <a:ext cx="7704138" cy="10668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/>
              <a:t>Causas</a:t>
            </a:r>
            <a:endParaRPr lang="en-US" sz="4000" dirty="0"/>
          </a:p>
        </p:txBody>
      </p:sp>
      <p:sp>
        <p:nvSpPr>
          <p:cNvPr id="18455" name="TextBox 296"/>
          <p:cNvSpPr txBox="1">
            <a:spLocks noChangeArrowheads="1"/>
          </p:cNvSpPr>
          <p:nvPr/>
        </p:nvSpPr>
        <p:spPr bwMode="auto">
          <a:xfrm>
            <a:off x="792162" y="9428758"/>
            <a:ext cx="732313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Infecciones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causadas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por un virus o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parásito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Intoxicación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alimentaria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causada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por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bacterias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Enfermedad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de Chron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Falta de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flujo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sanguíneo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Radiación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previa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Enterocolitis </a:t>
            </a: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necrosante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Dieta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Ansiedad</a:t>
            </a: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Colitis </a:t>
            </a:r>
            <a:r>
              <a:rPr lang="en-US" sz="2800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seudomembranosa</a:t>
            </a:r>
            <a:endParaRPr lang="en-US" sz="28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800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Otras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8456" name="TextBox 297"/>
          <p:cNvSpPr txBox="1">
            <a:spLocks noChangeArrowheads="1"/>
          </p:cNvSpPr>
          <p:nvPr/>
        </p:nvSpPr>
        <p:spPr bwMode="auto">
          <a:xfrm>
            <a:off x="677861" y="17052171"/>
            <a:ext cx="8027429" cy="797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>
                <a:latin typeface="Helvetica" charset="0"/>
                <a:cs typeface="Helvetica" charset="0"/>
              </a:rPr>
              <a:t>Los </a:t>
            </a:r>
            <a:r>
              <a:rPr lang="en-US" sz="3200" b="1" dirty="0" err="1">
                <a:latin typeface="Helvetica" charset="0"/>
                <a:cs typeface="Helvetica" charset="0"/>
              </a:rPr>
              <a:t>síntomas</a:t>
            </a:r>
            <a:r>
              <a:rPr lang="en-US" sz="3200" b="1" dirty="0">
                <a:latin typeface="Helvetica" charset="0"/>
                <a:cs typeface="Helvetica" charset="0"/>
              </a:rPr>
              <a:t> </a:t>
            </a:r>
            <a:r>
              <a:rPr lang="en-US" sz="3200" b="1" dirty="0" err="1">
                <a:latin typeface="Helvetica" charset="0"/>
                <a:cs typeface="Helvetica" charset="0"/>
              </a:rPr>
              <a:t>incluyen</a:t>
            </a:r>
            <a:r>
              <a:rPr lang="en-US" sz="3200" b="1" dirty="0">
                <a:latin typeface="Helvetica" charset="0"/>
                <a:cs typeface="Helvetica" charset="0"/>
              </a:rPr>
              <a:t>:</a:t>
            </a: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>
                <a:latin typeface="Helvetica" charset="0"/>
                <a:cs typeface="Helvetica" charset="0"/>
              </a:rPr>
              <a:t>Dolor</a:t>
            </a: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>
                <a:latin typeface="Helvetica" charset="0"/>
                <a:cs typeface="Helvetica" charset="0"/>
              </a:rPr>
              <a:t>Distensión</a:t>
            </a:r>
            <a:r>
              <a:rPr lang="en-US" sz="3200" dirty="0">
                <a:latin typeface="Helvetica" charset="0"/>
                <a:cs typeface="Helvetica" charset="0"/>
              </a:rPr>
              <a:t> abdominal </a:t>
            </a:r>
            <a:r>
              <a:rPr lang="en-US" sz="3200" dirty="0" err="1">
                <a:latin typeface="Helvetica" charset="0"/>
                <a:cs typeface="Helvetica" charset="0"/>
              </a:rPr>
              <a:t>intermitente</a:t>
            </a:r>
            <a:r>
              <a:rPr lang="en-US" sz="3200" dirty="0">
                <a:latin typeface="Helvetica" charset="0"/>
                <a:cs typeface="Helvetica" charset="0"/>
              </a:rPr>
              <a:t> o </a:t>
            </a:r>
            <a:r>
              <a:rPr lang="en-US" sz="3200" dirty="0" err="1">
                <a:latin typeface="Helvetica" charset="0"/>
                <a:cs typeface="Helvetica" charset="0"/>
              </a:rPr>
              <a:t>constante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>
                <a:latin typeface="Helvetica" charset="0"/>
                <a:cs typeface="Helvetica" charset="0"/>
              </a:rPr>
              <a:t>Heces</a:t>
            </a:r>
            <a:r>
              <a:rPr lang="en-US" sz="3200" dirty="0">
                <a:latin typeface="Helvetica" charset="0"/>
                <a:cs typeface="Helvetica" charset="0"/>
              </a:rPr>
              <a:t> con </a:t>
            </a:r>
            <a:r>
              <a:rPr lang="en-US" sz="3200" dirty="0" err="1">
                <a:latin typeface="Helvetica" charset="0"/>
                <a:cs typeface="Helvetica" charset="0"/>
              </a:rPr>
              <a:t>sangre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>
                <a:latin typeface="Helvetica" charset="0"/>
                <a:cs typeface="Helvetica" charset="0"/>
              </a:rPr>
              <a:t>Escalofríos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>
                <a:latin typeface="Helvetica" charset="0"/>
                <a:cs typeface="Helvetica" charset="0"/>
              </a:rPr>
              <a:t>Deshidratación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 smtClean="0">
                <a:latin typeface="Helvetica" charset="0"/>
                <a:cs typeface="Helvetica" charset="0"/>
              </a:rPr>
              <a:t>Diarrea</a:t>
            </a:r>
            <a:r>
              <a:rPr lang="en-US" sz="3200" dirty="0" smtClean="0">
                <a:latin typeface="Helvetica" charset="0"/>
                <a:cs typeface="Helvetica" charset="0"/>
              </a:rPr>
              <a:t> y/o </a:t>
            </a:r>
            <a:r>
              <a:rPr lang="en-US" sz="3200" smtClean="0">
                <a:latin typeface="Helvetica" charset="0"/>
                <a:cs typeface="Helvetica" charset="0"/>
              </a:rPr>
              <a:t>estreñimiento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r>
              <a:rPr lang="en-US" sz="3200" dirty="0" err="1">
                <a:latin typeface="Helvetica" charset="0"/>
                <a:cs typeface="Helvetica" charset="0"/>
              </a:rPr>
              <a:t>Fiebre</a:t>
            </a:r>
            <a:endParaRPr lang="en-US" sz="3200" dirty="0">
              <a:latin typeface="Helvetica" charset="0"/>
              <a:cs typeface="Helvetica" charset="0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q"/>
            </a:pPr>
            <a:endParaRPr lang="en-US" sz="3200" dirty="0">
              <a:latin typeface="Helvetica" charset="0"/>
              <a:cs typeface="Helvetica" charset="0"/>
            </a:endParaRPr>
          </a:p>
          <a:p>
            <a:pPr eaLnBrk="1" hangingPunct="1"/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El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tratamiento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por lo general es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sintomático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o bien de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acuerdo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a la causa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identificada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. </a:t>
            </a:r>
          </a:p>
          <a:p>
            <a:pPr eaLnBrk="1" hangingPunct="1"/>
            <a:endParaRPr lang="en-US" sz="3200" dirty="0">
              <a:solidFill>
                <a:schemeClr val="bg1"/>
              </a:solidFill>
              <a:latin typeface="Helvetica" charset="0"/>
              <a:cs typeface="Helvetica" charset="0"/>
            </a:endParaRPr>
          </a:p>
          <a:p>
            <a:pPr eaLnBrk="1" hangingPunct="1"/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Algunos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cuidados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con la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dieta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y el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consumo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de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agua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favorecen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la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mejoría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de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esta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Helvetica" charset="0"/>
                <a:cs typeface="Helvetica" charset="0"/>
              </a:rPr>
              <a:t>patología</a:t>
            </a:r>
            <a:r>
              <a:rPr lang="en-US" sz="3200" dirty="0">
                <a:solidFill>
                  <a:schemeClr val="bg1"/>
                </a:solidFill>
                <a:latin typeface="Helvetica" charset="0"/>
                <a:cs typeface="Helvetica" charset="0"/>
              </a:rPr>
              <a:t>.</a:t>
            </a:r>
          </a:p>
        </p:txBody>
      </p:sp>
      <p:sp>
        <p:nvSpPr>
          <p:cNvPr id="18464" name="TextBox 305"/>
          <p:cNvSpPr txBox="1">
            <a:spLocks noChangeArrowheads="1"/>
          </p:cNvSpPr>
          <p:nvPr/>
        </p:nvSpPr>
        <p:spPr bwMode="auto">
          <a:xfrm>
            <a:off x="-45642" y="25852776"/>
            <a:ext cx="29471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dirty="0">
                <a:latin typeface="Impact"/>
                <a:cs typeface="Impact"/>
              </a:rPr>
              <a:t>Servicio Médico UNED</a:t>
            </a:r>
            <a:endParaRPr lang="en-US" dirty="0">
              <a:latin typeface="Impact"/>
              <a:cs typeface="Impact"/>
            </a:endParaRPr>
          </a:p>
        </p:txBody>
      </p:sp>
      <p:sp>
        <p:nvSpPr>
          <p:cNvPr id="305" name="Rectangle 304"/>
          <p:cNvSpPr/>
          <p:nvPr/>
        </p:nvSpPr>
        <p:spPr>
          <a:xfrm>
            <a:off x="1427956" y="15179681"/>
            <a:ext cx="7705726" cy="1066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6386" name="Picture 2" descr="Resultado de imagen para colitis">
            <a:extLst>
              <a:ext uri="{FF2B5EF4-FFF2-40B4-BE49-F238E27FC236}">
                <a16:creationId xmlns:a16="http://schemas.microsoft.com/office/drawing/2014/main" xmlns="" id="{CEEEE740-4179-4883-8A02-0D9E76CFC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331" y="11205693"/>
            <a:ext cx="3047207" cy="30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CE62B29-919A-49EB-BD13-4FB976BD6A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8103" y="2134395"/>
            <a:ext cx="3497265" cy="2366153"/>
          </a:xfrm>
          <a:prstGeom prst="rect">
            <a:avLst/>
          </a:prstGeom>
        </p:spPr>
      </p:pic>
      <p:sp>
        <p:nvSpPr>
          <p:cNvPr id="200" name="Rectangle 199"/>
          <p:cNvSpPr/>
          <p:nvPr/>
        </p:nvSpPr>
        <p:spPr>
          <a:xfrm>
            <a:off x="1439863" y="0"/>
            <a:ext cx="7704137" cy="1066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/>
              <a:t>COLITIS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4488</TotalTime>
  <Words>111</Words>
  <Application>Microsoft Office PowerPoint</Application>
  <PresentationFormat>Personalizado</PresentationFormat>
  <Paragraphs>28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124</cp:revision>
  <dcterms:created xsi:type="dcterms:W3CDTF">2013-02-06T15:19:00Z</dcterms:created>
  <dcterms:modified xsi:type="dcterms:W3CDTF">2018-12-13T21:24:40Z</dcterms:modified>
</cp:coreProperties>
</file>