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339" r:id="rId1"/>
  </p:sldMasterIdLst>
  <p:notesMasterIdLst>
    <p:notesMasterId r:id="rId3"/>
  </p:notesMasterIdLst>
  <p:sldIdLst>
    <p:sldId id="262" r:id="rId2"/>
  </p:sldIdLst>
  <p:sldSz cx="9144000" cy="2743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64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A6D70"/>
    <a:srgbClr val="B31166"/>
    <a:srgbClr val="652F62"/>
    <a:srgbClr val="2C2443"/>
    <a:srgbClr val="695276"/>
    <a:srgbClr val="DC9800"/>
    <a:srgbClr val="D9614C"/>
    <a:srgbClr val="CA2B1C"/>
    <a:srgbClr val="FFD462"/>
    <a:srgbClr val="EAA1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1642" y="53"/>
      </p:cViewPr>
      <p:guideLst>
        <p:guide orient="horz" pos="864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609A9D-0670-9C40-AE4E-73EAF296F82C}" type="datetimeFigureOut">
              <a:rPr lang="en-US" smtClean="0"/>
              <a:t>7/9/2019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685800"/>
            <a:ext cx="114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381086-02C1-E749-81E8-133770756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518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>
              <a:latin typeface="Calibri" charset="0"/>
            </a:endParaRPr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fld id="{275C354A-C592-0F4A-9236-26999CED0343}" type="slidenum">
              <a:rPr lang="en-US" sz="1200">
                <a:solidFill>
                  <a:prstClr val="black"/>
                </a:solidFill>
              </a:rPr>
              <a:pPr eaLnBrk="1" hangingPunct="1"/>
              <a:t>1</a:t>
            </a:fld>
            <a:endParaRPr lang="en-US" sz="120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1" y="8906014"/>
            <a:ext cx="5917679" cy="10203508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1" y="19109520"/>
            <a:ext cx="5917679" cy="344568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6012182" y="7658191"/>
            <a:ext cx="3962396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fld id="{BDB3C7D0-326F-BF44-8A7E-B87DE22CBED5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446516" y="13400622"/>
            <a:ext cx="15439180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779A7EC3-479F-B840-B064-E6EAA7B1EC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4161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9845816"/>
            <a:ext cx="6422004" cy="226695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2743200"/>
            <a:ext cx="6422004" cy="13716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22112768"/>
            <a:ext cx="6422004" cy="1974848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572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0"/>
            <a:ext cx="6422005" cy="677088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13952094"/>
            <a:ext cx="6422005" cy="10147428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075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1" y="2606762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9" y="11601170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1" y="3708398"/>
            <a:ext cx="6160385" cy="11528716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9" y="15237114"/>
            <a:ext cx="5646143" cy="1332452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20003266"/>
            <a:ext cx="6343673" cy="404247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0641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8229600"/>
            <a:ext cx="6422005" cy="83820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20099634"/>
            <a:ext cx="6422004" cy="3979564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828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708400"/>
            <a:ext cx="6423593" cy="2839456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9956800"/>
            <a:ext cx="2313432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12588656"/>
            <a:ext cx="2313432" cy="1155346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9956800"/>
            <a:ext cx="2318918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12588656"/>
            <a:ext cx="2318918" cy="1155346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9956800"/>
            <a:ext cx="2318918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6" y="12588656"/>
            <a:ext cx="2316625" cy="1155346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6147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3708400"/>
            <a:ext cx="6345260" cy="2839456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16718384"/>
            <a:ext cx="2313432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9956800"/>
            <a:ext cx="2015144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19350234"/>
            <a:ext cx="2313432" cy="474928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16718380"/>
            <a:ext cx="2318918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9956800"/>
            <a:ext cx="2015144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19392834"/>
            <a:ext cx="2318918" cy="474928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16718384"/>
            <a:ext cx="2318918" cy="2631848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9956800"/>
            <a:ext cx="2015144" cy="578936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19350234"/>
            <a:ext cx="2318918" cy="4749284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9956804"/>
            <a:ext cx="0" cy="1418531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939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2" y="25551642"/>
            <a:ext cx="990599" cy="914636"/>
          </a:xfrm>
        </p:spPr>
        <p:txBody>
          <a:bodyPr/>
          <a:lstStyle/>
          <a:p>
            <a:pPr>
              <a:defRPr/>
            </a:pPr>
            <a:fld id="{DB519059-2B64-2541-9124-181DCAB785D3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4" y="25551640"/>
            <a:ext cx="3859795" cy="914640"/>
          </a:xfrm>
        </p:spPr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C0935D9B-C2D5-EC4C-85E6-B33E07A4309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0352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27443192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8" y="1608660"/>
            <a:ext cx="4610565" cy="242146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-7694680" y="12052600"/>
            <a:ext cx="23983972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27432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5791198"/>
            <a:ext cx="1113516" cy="18288004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5791198"/>
            <a:ext cx="4416936" cy="1828800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753C22-09B5-7F40-9F29-C20816C3D763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7" y="25461992"/>
            <a:ext cx="3859795" cy="914640"/>
          </a:xfrm>
        </p:spPr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01056CD8-1267-6447-ABBD-9A7D1416C4F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5606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3708394"/>
            <a:ext cx="6343672" cy="283946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1030939-002F-994E-AE17-7FCA6784A007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FE4C66E8-A6C5-6645-B461-F5F8B762A3A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3632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9030352"/>
            <a:ext cx="3090672" cy="12081376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9030352"/>
            <a:ext cx="3082516" cy="12081376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8B0DBA-6CBD-7541-B577-C20926A91A3C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0D0710B5-3AF4-2441-9684-FF104F8AA31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3516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9956802"/>
            <a:ext cx="3636980" cy="14122412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9956812"/>
            <a:ext cx="3636980" cy="141224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617235F-FF5B-2849-A861-1A865BA37BD8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829742CE-0CB1-B943-B3B6-7376FD1DBC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662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9956800"/>
            <a:ext cx="3633502" cy="30371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12993962"/>
            <a:ext cx="3636980" cy="1108524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2" y="9956802"/>
            <a:ext cx="3636979" cy="302654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12983342"/>
            <a:ext cx="3636980" cy="1109586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A686ABD-8327-8445-9561-069F598D9C48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76D19FCB-6E75-904C-9F43-8EC7C3CA9BB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082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1B2C272-E9D6-0D42-B48C-64EAAF7AA24E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pPr>
              <a:defRPr/>
            </a:pPr>
            <a:fld id="{D94BC722-DF12-BB42-90F3-2DFF760AF0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335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BA39AD-D240-4B44-B60E-190A88CA5C4E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AA0D7DB8-FFC8-1943-B192-A75AF0B113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1184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5791200"/>
            <a:ext cx="2712590" cy="5982352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5791200"/>
            <a:ext cx="3632850" cy="18288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2" y="12347382"/>
            <a:ext cx="2712589" cy="11734804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214543D-442E-D34C-9460-CFC411FFB427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85FF77CB-D03A-354E-A56C-B28162BBD11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80803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5525560"/>
            <a:ext cx="2987089" cy="62992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5283200"/>
            <a:ext cx="2791102" cy="168656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12344400"/>
            <a:ext cx="2987089" cy="98044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0B3DCE8-5BFF-D342-A4BC-834216828E3C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1182922"/>
            <a:ext cx="791308" cy="3070748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pPr>
              <a:defRPr/>
            </a:pPr>
            <a:fld id="{DC9D7DA1-C6ED-4B46-B691-5C031C0A90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392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27443192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3708398"/>
            <a:ext cx="6345260" cy="28394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9956800"/>
            <a:ext cx="6345260" cy="14122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4" y="25461994"/>
            <a:ext cx="990599" cy="91463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7A27FA77-BC52-1547-8701-FA087E859ED4}" type="datetimeFigureOut">
              <a:rPr lang="en-US" smtClean="0"/>
              <a:pPr>
                <a:defRPr/>
              </a:pPr>
              <a:t>7/9/2019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4" y="25461988"/>
            <a:ext cx="3859795" cy="91464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43978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1182922"/>
            <a:ext cx="791308" cy="3070748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53659E8-1F8A-1A45-84BA-EACB07E67AF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1985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  <p:sldLayoutId id="2147484347" r:id="rId8"/>
    <p:sldLayoutId id="2147484348" r:id="rId9"/>
    <p:sldLayoutId id="2147484349" r:id="rId10"/>
    <p:sldLayoutId id="2147484350" r:id="rId11"/>
    <p:sldLayoutId id="2147484351" r:id="rId12"/>
    <p:sldLayoutId id="2147484352" r:id="rId13"/>
    <p:sldLayoutId id="2147484353" r:id="rId14"/>
    <p:sldLayoutId id="2147484354" r:id="rId15"/>
    <p:sldLayoutId id="2147484355" r:id="rId16"/>
    <p:sldLayoutId id="214748435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png"/><Relationship Id="rId7" Type="http://schemas.openxmlformats.org/officeDocument/2006/relationships/image" Target="../media/image6.sv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4C87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Down Ribbon 74">
            <a:extLst>
              <a:ext uri="{FF2B5EF4-FFF2-40B4-BE49-F238E27FC236}">
                <a16:creationId xmlns:a16="http://schemas.microsoft.com/office/drawing/2014/main" id="{0301E36B-0874-4F42-9DF9-4DA8C9E42D0C}"/>
              </a:ext>
            </a:extLst>
          </p:cNvPr>
          <p:cNvSpPr/>
          <p:nvPr/>
        </p:nvSpPr>
        <p:spPr>
          <a:xfrm rot="10800000" flipV="1">
            <a:off x="156772" y="9456275"/>
            <a:ext cx="3680293" cy="889778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652F6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/>
            <a:r>
              <a:rPr lang="es-CR" b="1" dirty="0"/>
              <a:t>Tener sobrepeso u obesidad</a:t>
            </a:r>
          </a:p>
        </p:txBody>
      </p:sp>
      <p:sp>
        <p:nvSpPr>
          <p:cNvPr id="5" name="Down Ribbon 4"/>
          <p:cNvSpPr/>
          <p:nvPr/>
        </p:nvSpPr>
        <p:spPr>
          <a:xfrm>
            <a:off x="-93663" y="555980"/>
            <a:ext cx="9144001" cy="2316602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3A6D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800" dirty="0" err="1">
                <a:solidFill>
                  <a:prstClr val="white"/>
                </a:solidFill>
                <a:latin typeface="Calibri"/>
              </a:rPr>
              <a:t>Cómo</a:t>
            </a:r>
            <a:r>
              <a:rPr lang="en-US" sz="4800" dirty="0">
                <a:solidFill>
                  <a:prstClr val="white"/>
                </a:solidFill>
                <a:latin typeface="Calibri"/>
              </a:rPr>
              <a:t> </a:t>
            </a:r>
            <a:r>
              <a:rPr lang="en-US" sz="4800" dirty="0" err="1">
                <a:solidFill>
                  <a:prstClr val="white"/>
                </a:solidFill>
                <a:latin typeface="Calibri"/>
              </a:rPr>
              <a:t>prevenir</a:t>
            </a:r>
            <a:r>
              <a:rPr lang="en-US" sz="4800" dirty="0">
                <a:solidFill>
                  <a:prstClr val="white"/>
                </a:solidFill>
                <a:latin typeface="Calibri"/>
              </a:rPr>
              <a:t> la Diabetes Tipo II</a:t>
            </a:r>
          </a:p>
        </p:txBody>
      </p:sp>
      <p:grpSp>
        <p:nvGrpSpPr>
          <p:cNvPr id="14340" name="Group 18"/>
          <p:cNvGrpSpPr>
            <a:grpSpLocks/>
          </p:cNvGrpSpPr>
          <p:nvPr/>
        </p:nvGrpSpPr>
        <p:grpSpPr bwMode="auto">
          <a:xfrm>
            <a:off x="704850" y="3746915"/>
            <a:ext cx="3642041" cy="541338"/>
            <a:chOff x="1524000" y="5003800"/>
            <a:chExt cx="9448800" cy="1320800"/>
          </a:xfrm>
          <a:solidFill>
            <a:schemeClr val="bg1"/>
          </a:solidFill>
        </p:grpSpPr>
        <p:sp>
          <p:nvSpPr>
            <p:cNvPr id="20" name="Chevron 19"/>
            <p:cNvSpPr/>
            <p:nvPr/>
          </p:nvSpPr>
          <p:spPr>
            <a:xfrm>
              <a:off x="1524000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1" name="Chevron 20"/>
            <p:cNvSpPr/>
            <p:nvPr/>
          </p:nvSpPr>
          <p:spPr>
            <a:xfrm>
              <a:off x="2691525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Chevron 21"/>
            <p:cNvSpPr/>
            <p:nvPr/>
          </p:nvSpPr>
          <p:spPr>
            <a:xfrm>
              <a:off x="3859048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3" name="Chevron 22"/>
            <p:cNvSpPr/>
            <p:nvPr/>
          </p:nvSpPr>
          <p:spPr>
            <a:xfrm>
              <a:off x="50304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4" name="Chevron 23"/>
            <p:cNvSpPr/>
            <p:nvPr/>
          </p:nvSpPr>
          <p:spPr>
            <a:xfrm>
              <a:off x="6147551" y="5003800"/>
              <a:ext cx="131879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5" name="Chevron 24"/>
            <p:cNvSpPr/>
            <p:nvPr/>
          </p:nvSpPr>
          <p:spPr>
            <a:xfrm>
              <a:off x="7315076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6" name="Chevron 25"/>
            <p:cNvSpPr/>
            <p:nvPr/>
          </p:nvSpPr>
          <p:spPr>
            <a:xfrm>
              <a:off x="8482599" y="5003800"/>
              <a:ext cx="1322678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7" name="Chevron 26"/>
            <p:cNvSpPr/>
            <p:nvPr/>
          </p:nvSpPr>
          <p:spPr>
            <a:xfrm>
              <a:off x="9650124" y="5003800"/>
              <a:ext cx="1322676" cy="1320800"/>
            </a:xfrm>
            <a:prstGeom prst="chevron">
              <a:avLst/>
            </a:prstGeom>
            <a:grpFill/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4354" name="TextBox 66"/>
          <p:cNvSpPr txBox="1">
            <a:spLocks noChangeArrowheads="1"/>
          </p:cNvSpPr>
          <p:nvPr/>
        </p:nvSpPr>
        <p:spPr bwMode="auto">
          <a:xfrm>
            <a:off x="1497716" y="8737877"/>
            <a:ext cx="6065134" cy="584775"/>
          </a:xfrm>
          <a:prstGeom prst="rect">
            <a:avLst/>
          </a:prstGeom>
          <a:solidFill>
            <a:srgbClr val="B31166"/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en-US" sz="3200" b="1" dirty="0" err="1">
                <a:solidFill>
                  <a:schemeClr val="bg1"/>
                </a:solidFill>
              </a:rPr>
              <a:t>Factores</a:t>
            </a:r>
            <a:r>
              <a:rPr lang="en-US" sz="3200" b="1" dirty="0">
                <a:solidFill>
                  <a:schemeClr val="bg1"/>
                </a:solidFill>
              </a:rPr>
              <a:t> de </a:t>
            </a:r>
            <a:r>
              <a:rPr lang="en-US" sz="3200" b="1" dirty="0" err="1">
                <a:solidFill>
                  <a:schemeClr val="bg1"/>
                </a:solidFill>
              </a:rPr>
              <a:t>riesgo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0" y="26260425"/>
            <a:ext cx="9144000" cy="1196975"/>
          </a:xfrm>
          <a:prstGeom prst="rect">
            <a:avLst/>
          </a:prstGeom>
          <a:solidFill>
            <a:srgbClr val="3A6D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14369" name="TextBox 112"/>
          <p:cNvSpPr txBox="1">
            <a:spLocks noChangeArrowheads="1"/>
          </p:cNvSpPr>
          <p:nvPr/>
        </p:nvSpPr>
        <p:spPr bwMode="auto">
          <a:xfrm>
            <a:off x="53891" y="26656378"/>
            <a:ext cx="395763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¡CONSTRUYAMOS SALUD JUNTOS!</a:t>
            </a:r>
          </a:p>
        </p:txBody>
      </p:sp>
      <p:sp>
        <p:nvSpPr>
          <p:cNvPr id="72" name="Down Ribbon 74">
            <a:extLst>
              <a:ext uri="{FF2B5EF4-FFF2-40B4-BE49-F238E27FC236}">
                <a16:creationId xmlns:a16="http://schemas.microsoft.com/office/drawing/2014/main" id="{4051BEE0-6AFD-4F31-B7F9-A8481FB7888A}"/>
              </a:ext>
            </a:extLst>
          </p:cNvPr>
          <p:cNvSpPr/>
          <p:nvPr/>
        </p:nvSpPr>
        <p:spPr>
          <a:xfrm rot="10800000" flipV="1">
            <a:off x="39959" y="12044325"/>
            <a:ext cx="3639698" cy="889778"/>
          </a:xfrm>
          <a:prstGeom prst="ribbon">
            <a:avLst>
              <a:gd name="adj1" fmla="val 16667"/>
              <a:gd name="adj2" fmla="val 67982"/>
            </a:avLst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/>
            <a:r>
              <a:rPr lang="en-US" b="1" dirty="0"/>
              <a:t>Tener </a:t>
            </a:r>
            <a:r>
              <a:rPr lang="en-US" b="1" dirty="0" err="1"/>
              <a:t>colesterol</a:t>
            </a:r>
            <a:r>
              <a:rPr lang="en-US" b="1" dirty="0"/>
              <a:t> o </a:t>
            </a:r>
            <a:r>
              <a:rPr lang="en-US" b="1" dirty="0" err="1"/>
              <a:t>triglicéridos</a:t>
            </a:r>
            <a:r>
              <a:rPr lang="en-US" b="1" dirty="0"/>
              <a:t> altos</a:t>
            </a:r>
          </a:p>
        </p:txBody>
      </p:sp>
      <p:sp>
        <p:nvSpPr>
          <p:cNvPr id="73" name="Down Ribbon 74">
            <a:extLst>
              <a:ext uri="{FF2B5EF4-FFF2-40B4-BE49-F238E27FC236}">
                <a16:creationId xmlns:a16="http://schemas.microsoft.com/office/drawing/2014/main" id="{3585E749-529B-44F8-86EB-6ADC1E1D6E57}"/>
              </a:ext>
            </a:extLst>
          </p:cNvPr>
          <p:cNvSpPr/>
          <p:nvPr/>
        </p:nvSpPr>
        <p:spPr>
          <a:xfrm rot="10800000" flipV="1">
            <a:off x="4902727" y="9995917"/>
            <a:ext cx="3639698" cy="889778"/>
          </a:xfrm>
          <a:prstGeom prst="ribbon">
            <a:avLst>
              <a:gd name="adj1" fmla="val 16667"/>
              <a:gd name="adj2" fmla="val 67982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/>
            <a:r>
              <a:rPr lang="es-CR" b="1" dirty="0"/>
              <a:t>Tener presión alta</a:t>
            </a:r>
            <a:endParaRPr lang="es-CR" b="1" u="sng" dirty="0">
              <a:solidFill>
                <a:schemeClr val="bg1"/>
              </a:solidFill>
            </a:endParaRPr>
          </a:p>
        </p:txBody>
      </p:sp>
      <p:sp>
        <p:nvSpPr>
          <p:cNvPr id="76" name="Down Ribbon 74">
            <a:extLst>
              <a:ext uri="{FF2B5EF4-FFF2-40B4-BE49-F238E27FC236}">
                <a16:creationId xmlns:a16="http://schemas.microsoft.com/office/drawing/2014/main" id="{2340A3DE-FCCD-4CFC-876A-98C770899807}"/>
              </a:ext>
            </a:extLst>
          </p:cNvPr>
          <p:cNvSpPr/>
          <p:nvPr/>
        </p:nvSpPr>
        <p:spPr>
          <a:xfrm rot="10800000" flipV="1">
            <a:off x="379504" y="10826378"/>
            <a:ext cx="4125922" cy="889778"/>
          </a:xfrm>
          <a:prstGeom prst="ribbon">
            <a:avLst>
              <a:gd name="adj1" fmla="val 16667"/>
              <a:gd name="adj2" fmla="val 67982"/>
            </a:avLst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base"/>
            <a:r>
              <a:rPr lang="es-CR" b="1" dirty="0"/>
              <a:t>Antecedentes familiares de Diabetes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F1C8835-DBF0-4610-8F2E-208EFA0A0EE6}"/>
              </a:ext>
            </a:extLst>
          </p:cNvPr>
          <p:cNvSpPr/>
          <p:nvPr/>
        </p:nvSpPr>
        <p:spPr>
          <a:xfrm>
            <a:off x="394407" y="13911949"/>
            <a:ext cx="7975870" cy="646331"/>
          </a:xfrm>
          <a:prstGeom prst="rect">
            <a:avLst/>
          </a:prstGeom>
          <a:solidFill>
            <a:srgbClr val="652F62"/>
          </a:solidFill>
        </p:spPr>
        <p:txBody>
          <a:bodyPr wrap="square">
            <a:spAutoFit/>
          </a:bodyPr>
          <a:lstStyle/>
          <a:p>
            <a:pPr algn="ctr"/>
            <a:r>
              <a:rPr lang="es-CR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Consejos para prevenir la Diabetes tipo II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3F43A3-E8CA-4F78-A44C-C02FCB922516}"/>
              </a:ext>
            </a:extLst>
          </p:cNvPr>
          <p:cNvSpPr/>
          <p:nvPr/>
        </p:nvSpPr>
        <p:spPr>
          <a:xfrm>
            <a:off x="4530283" y="15158450"/>
            <a:ext cx="4173515" cy="1077218"/>
          </a:xfrm>
          <a:prstGeom prst="rect">
            <a:avLst/>
          </a:prstGeom>
          <a:solidFill>
            <a:srgbClr val="B31166"/>
          </a:solidFill>
        </p:spPr>
        <p:txBody>
          <a:bodyPr wrap="square">
            <a:spAutoFit/>
          </a:bodyPr>
          <a:lstStyle/>
          <a:p>
            <a:pPr algn="just"/>
            <a:r>
              <a:rPr lang="es-CR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un control del peso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0E3B13C-1E6B-4813-BBB4-8BB35EBA0207}"/>
              </a:ext>
            </a:extLst>
          </p:cNvPr>
          <p:cNvSpPr/>
          <p:nvPr/>
        </p:nvSpPr>
        <p:spPr>
          <a:xfrm>
            <a:off x="455163" y="17201128"/>
            <a:ext cx="4572000" cy="1077218"/>
          </a:xfrm>
          <a:prstGeom prst="rect">
            <a:avLst/>
          </a:prstGeom>
          <a:solidFill>
            <a:srgbClr val="3A6D70"/>
          </a:solidFill>
        </p:spPr>
        <p:txBody>
          <a:bodyPr>
            <a:spAutoFit/>
          </a:bodyPr>
          <a:lstStyle/>
          <a:p>
            <a:pPr algn="just"/>
            <a:r>
              <a:rPr lang="es-CR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Mantener una alimentación balanceada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2D5D483-F7E5-4B4E-9285-6540F854C7E7}"/>
              </a:ext>
            </a:extLst>
          </p:cNvPr>
          <p:cNvSpPr/>
          <p:nvPr/>
        </p:nvSpPr>
        <p:spPr>
          <a:xfrm>
            <a:off x="4131798" y="19268213"/>
            <a:ext cx="4572000" cy="1077218"/>
          </a:xfrm>
          <a:prstGeom prst="rect">
            <a:avLst/>
          </a:prstGeom>
          <a:solidFill>
            <a:srgbClr val="695276"/>
          </a:solidFill>
        </p:spPr>
        <p:txBody>
          <a:bodyPr>
            <a:spAutoFit/>
          </a:bodyPr>
          <a:lstStyle/>
          <a:p>
            <a:pPr algn="ctr"/>
            <a:r>
              <a:rPr lang="es-CR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Hacer ejercicio regularmente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592404B-CECF-41B2-9FD7-FAE1758C2112}"/>
              </a:ext>
            </a:extLst>
          </p:cNvPr>
          <p:cNvSpPr/>
          <p:nvPr/>
        </p:nvSpPr>
        <p:spPr>
          <a:xfrm>
            <a:off x="353404" y="20465122"/>
            <a:ext cx="2106271" cy="584775"/>
          </a:xfrm>
          <a:prstGeom prst="rect">
            <a:avLst/>
          </a:prstGeom>
          <a:solidFill>
            <a:srgbClr val="2C2443"/>
          </a:solidFill>
        </p:spPr>
        <p:txBody>
          <a:bodyPr wrap="square">
            <a:spAutoFit/>
          </a:bodyPr>
          <a:lstStyle/>
          <a:p>
            <a:pPr algn="ctr"/>
            <a:r>
              <a:rPr lang="es-CR" sz="3200" b="1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 fumar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B7C2142-EE51-4D54-8084-A0F2D85E969B}"/>
              </a:ext>
            </a:extLst>
          </p:cNvPr>
          <p:cNvSpPr/>
          <p:nvPr/>
        </p:nvSpPr>
        <p:spPr>
          <a:xfrm>
            <a:off x="2693363" y="21474499"/>
            <a:ext cx="6010435" cy="584775"/>
          </a:xfrm>
          <a:prstGeom prst="rect">
            <a:avLst/>
          </a:prstGeom>
          <a:solidFill>
            <a:srgbClr val="652F62"/>
          </a:solidFill>
        </p:spPr>
        <p:txBody>
          <a:bodyPr wrap="square">
            <a:spAutoFit/>
          </a:bodyPr>
          <a:lstStyle/>
          <a:p>
            <a:pPr algn="just"/>
            <a:r>
              <a:rPr lang="es-CR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Realizar un chequeo médico anual</a:t>
            </a:r>
          </a:p>
        </p:txBody>
      </p:sp>
      <p:sp>
        <p:nvSpPr>
          <p:cNvPr id="109" name="TextBox 112">
            <a:extLst>
              <a:ext uri="{FF2B5EF4-FFF2-40B4-BE49-F238E27FC236}">
                <a16:creationId xmlns:a16="http://schemas.microsoft.com/office/drawing/2014/main" id="{49B83CBD-FC57-46FE-A14C-A4F6445667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96192" y="26629849"/>
            <a:ext cx="288206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solidFill>
                  <a:prstClr val="whit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SERVICIO MÉDICO UNED</a:t>
            </a:r>
          </a:p>
        </p:txBody>
      </p:sp>
      <p:sp>
        <p:nvSpPr>
          <p:cNvPr id="14338" name="TextBox 14337">
            <a:extLst>
              <a:ext uri="{FF2B5EF4-FFF2-40B4-BE49-F238E27FC236}">
                <a16:creationId xmlns:a16="http://schemas.microsoft.com/office/drawing/2014/main" id="{B081D841-7318-452D-9C83-CFB58CF73773}"/>
              </a:ext>
            </a:extLst>
          </p:cNvPr>
          <p:cNvSpPr txBox="1"/>
          <p:nvPr/>
        </p:nvSpPr>
        <p:spPr>
          <a:xfrm>
            <a:off x="321178" y="22479497"/>
            <a:ext cx="4331639" cy="1569660"/>
          </a:xfrm>
          <a:prstGeom prst="rect">
            <a:avLst/>
          </a:prstGeom>
          <a:solidFill>
            <a:srgbClr val="B31166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R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Evitar el consumo de comidas rápida y bebidas gaseosas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5DE35A-1802-45CB-9F05-B8DD91B3EB18}"/>
              </a:ext>
            </a:extLst>
          </p:cNvPr>
          <p:cNvSpPr txBox="1"/>
          <p:nvPr/>
        </p:nvSpPr>
        <p:spPr>
          <a:xfrm>
            <a:off x="1367644" y="4913237"/>
            <a:ext cx="658310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800" b="1" dirty="0">
                <a:solidFill>
                  <a:schemeClr val="bg1"/>
                </a:solidFill>
              </a:rPr>
              <a:t>La Diabetes tipo II ocurre cuando el páncreas no produce suficiente insulina o bien no es utilizada de forma eficiente por el organismo</a:t>
            </a:r>
          </a:p>
        </p:txBody>
      </p:sp>
      <p:sp>
        <p:nvSpPr>
          <p:cNvPr id="46" name="Down Ribbon 74">
            <a:extLst>
              <a:ext uri="{FF2B5EF4-FFF2-40B4-BE49-F238E27FC236}">
                <a16:creationId xmlns:a16="http://schemas.microsoft.com/office/drawing/2014/main" id="{D957E337-7D31-4733-A77C-5E09CB46C086}"/>
              </a:ext>
            </a:extLst>
          </p:cNvPr>
          <p:cNvSpPr/>
          <p:nvPr/>
        </p:nvSpPr>
        <p:spPr>
          <a:xfrm rot="10800000" flipV="1">
            <a:off x="4530283" y="11336855"/>
            <a:ext cx="3639698" cy="889778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69527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/>
            <a:r>
              <a:rPr lang="es-CR" b="1" dirty="0">
                <a:solidFill>
                  <a:schemeClr val="bg1"/>
                </a:solidFill>
              </a:rPr>
              <a:t>Fumar</a:t>
            </a:r>
            <a:r>
              <a:rPr lang="es-CR" b="1" u="sng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47" name="Down Ribbon 74">
            <a:extLst>
              <a:ext uri="{FF2B5EF4-FFF2-40B4-BE49-F238E27FC236}">
                <a16:creationId xmlns:a16="http://schemas.microsoft.com/office/drawing/2014/main" id="{BC8B71EB-F224-4C55-9303-F755F1870E0C}"/>
              </a:ext>
            </a:extLst>
          </p:cNvPr>
          <p:cNvSpPr/>
          <p:nvPr/>
        </p:nvSpPr>
        <p:spPr>
          <a:xfrm rot="10800000" flipV="1">
            <a:off x="4376343" y="12628335"/>
            <a:ext cx="3639698" cy="889778"/>
          </a:xfrm>
          <a:prstGeom prst="ribbon">
            <a:avLst>
              <a:gd name="adj1" fmla="val 16667"/>
              <a:gd name="adj2" fmla="val 67982"/>
            </a:avLst>
          </a:prstGeom>
          <a:solidFill>
            <a:srgbClr val="3A6D7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/>
            <a:r>
              <a:rPr lang="es-CR" b="1" dirty="0">
                <a:solidFill>
                  <a:schemeClr val="bg1"/>
                </a:solidFill>
              </a:rPr>
              <a:t>Sedentarismo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34F8773-5DF8-4259-B695-9F36654FEA3E}"/>
              </a:ext>
            </a:extLst>
          </p:cNvPr>
          <p:cNvSpPr txBox="1"/>
          <p:nvPr/>
        </p:nvSpPr>
        <p:spPr>
          <a:xfrm>
            <a:off x="577733" y="24829310"/>
            <a:ext cx="8162921" cy="1077218"/>
          </a:xfrm>
          <a:prstGeom prst="rect">
            <a:avLst/>
          </a:prstGeom>
          <a:solidFill>
            <a:srgbClr val="3A6D70"/>
          </a:solidFill>
        </p:spPr>
        <p:txBody>
          <a:bodyPr wrap="square" rtlCol="0">
            <a:spAutoFit/>
          </a:bodyPr>
          <a:lstStyle/>
          <a:p>
            <a:r>
              <a:rPr lang="es-CR" sz="3200" b="1" dirty="0">
                <a:solidFill>
                  <a:schemeClr val="bg1"/>
                </a:solidFill>
              </a:rPr>
              <a:t>La mejor medida de prevención es adoptar un estilo de vida saludable!</a:t>
            </a:r>
          </a:p>
        </p:txBody>
      </p:sp>
      <p:pic>
        <p:nvPicPr>
          <p:cNvPr id="15" name="Picture 2" descr="Image result for actividad fisica y salud">
            <a:extLst>
              <a:ext uri="{FF2B5EF4-FFF2-40B4-BE49-F238E27FC236}">
                <a16:creationId xmlns:a16="http://schemas.microsoft.com/office/drawing/2014/main" id="{94E722B4-A4CD-4047-9B5D-9B09AB68A8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9735" y="14745918"/>
            <a:ext cx="1885950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actividad fisica y salud">
            <a:extLst>
              <a:ext uri="{FF2B5EF4-FFF2-40B4-BE49-F238E27FC236}">
                <a16:creationId xmlns:a16="http://schemas.microsoft.com/office/drawing/2014/main" id="{D5D461F0-F719-453F-8B57-2DC09883D0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1740" y="16835838"/>
            <a:ext cx="1905000" cy="2400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actividad fisica y salud">
            <a:extLst>
              <a:ext uri="{FF2B5EF4-FFF2-40B4-BE49-F238E27FC236}">
                <a16:creationId xmlns:a16="http://schemas.microsoft.com/office/drawing/2014/main" id="{5376A955-607A-44AA-BA5C-B9C32E57E6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145" y="22392005"/>
            <a:ext cx="2038350" cy="2238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344" name="Graphic 14343" descr="Cherries">
            <a:extLst>
              <a:ext uri="{FF2B5EF4-FFF2-40B4-BE49-F238E27FC236}">
                <a16:creationId xmlns:a16="http://schemas.microsoft.com/office/drawing/2014/main" id="{5D4F91F5-C5EA-4312-ABEE-85E4DD9C84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45275" y="18626375"/>
            <a:ext cx="914400" cy="914400"/>
          </a:xfrm>
          <a:prstGeom prst="rect">
            <a:avLst/>
          </a:prstGeom>
        </p:spPr>
      </p:pic>
      <p:pic>
        <p:nvPicPr>
          <p:cNvPr id="14346" name="Graphic 14345" descr="Grapes">
            <a:extLst>
              <a:ext uri="{FF2B5EF4-FFF2-40B4-BE49-F238E27FC236}">
                <a16:creationId xmlns:a16="http://schemas.microsoft.com/office/drawing/2014/main" id="{D37CD34F-962D-4500-959D-5C1C1203F6F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52617" y="14557152"/>
            <a:ext cx="914400" cy="914400"/>
          </a:xfrm>
          <a:prstGeom prst="rect">
            <a:avLst/>
          </a:prstGeom>
        </p:spPr>
      </p:pic>
      <p:pic>
        <p:nvPicPr>
          <p:cNvPr id="14348" name="Graphic 14347" descr="Watermelon">
            <a:extLst>
              <a:ext uri="{FF2B5EF4-FFF2-40B4-BE49-F238E27FC236}">
                <a16:creationId xmlns:a16="http://schemas.microsoft.com/office/drawing/2014/main" id="{71EA36AB-B6B3-47F0-ACC6-40161FD49F9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731418" y="21270351"/>
            <a:ext cx="914400" cy="914400"/>
          </a:xfrm>
          <a:prstGeom prst="rect">
            <a:avLst/>
          </a:prstGeom>
        </p:spPr>
      </p:pic>
      <p:pic>
        <p:nvPicPr>
          <p:cNvPr id="14350" name="Graphic 14349" descr="Avocado">
            <a:extLst>
              <a:ext uri="{FF2B5EF4-FFF2-40B4-BE49-F238E27FC236}">
                <a16:creationId xmlns:a16="http://schemas.microsoft.com/office/drawing/2014/main" id="{89FCBF1E-9ED5-49CD-ABBE-350C19D8129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950648" y="20295755"/>
            <a:ext cx="914400" cy="914400"/>
          </a:xfrm>
          <a:prstGeom prst="rect">
            <a:avLst/>
          </a:prstGeom>
        </p:spPr>
      </p:pic>
      <p:pic>
        <p:nvPicPr>
          <p:cNvPr id="14352" name="Graphic 14351" descr="Fruit bowl">
            <a:extLst>
              <a:ext uri="{FF2B5EF4-FFF2-40B4-BE49-F238E27FC236}">
                <a16:creationId xmlns:a16="http://schemas.microsoft.com/office/drawing/2014/main" id="{B2F2F352-6678-44ED-997A-DBB2F940F29C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5572291" y="16477095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1863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4632</TotalTime>
  <Words>104</Words>
  <Application>Microsoft Office PowerPoint</Application>
  <PresentationFormat>Custom</PresentationFormat>
  <Paragraphs>20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ＭＳ Ｐゴシック</vt:lpstr>
      <vt:lpstr>Arial</vt:lpstr>
      <vt:lpstr>Calibri</vt:lpstr>
      <vt:lpstr>Century Gothic</vt:lpstr>
      <vt:lpstr>Wingdings 3</vt:lpstr>
      <vt:lpstr>Ion Boardroom</vt:lpstr>
      <vt:lpstr>PowerPoint Presentation</vt:lpstr>
    </vt:vector>
  </TitlesOfParts>
  <Company>HubSpot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Demond Wong</dc:creator>
  <cp:lastModifiedBy>Lourdes Arce Espinoza</cp:lastModifiedBy>
  <cp:revision>137</cp:revision>
  <dcterms:created xsi:type="dcterms:W3CDTF">2013-02-06T15:19:00Z</dcterms:created>
  <dcterms:modified xsi:type="dcterms:W3CDTF">2019-07-09T20:28:41Z</dcterms:modified>
</cp:coreProperties>
</file>