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3"/>
  </p:notesMasterIdLst>
  <p:sldIdLst>
    <p:sldId id="262" r:id="rId2"/>
  </p:sldIdLst>
  <p:sldSz cx="9144000" cy="2743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493"/>
    <a:srgbClr val="D63836"/>
    <a:srgbClr val="DBDBDB"/>
    <a:srgbClr val="FF0000"/>
    <a:srgbClr val="EEECE1"/>
    <a:srgbClr val="DC9800"/>
    <a:srgbClr val="D9614C"/>
    <a:srgbClr val="CA2B1C"/>
    <a:srgbClr val="FFD462"/>
    <a:srgbClr val="EA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2" d="100"/>
          <a:sy n="62" d="100"/>
        </p:scale>
        <p:origin x="2214" y="-6816"/>
      </p:cViewPr>
      <p:guideLst>
        <p:guide orient="horz" pos="864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09A9D-0670-9C40-AE4E-73EAF296F82C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685800"/>
            <a:ext cx="114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81086-02C1-E749-81E8-133770756C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75C354A-C592-0F4A-9236-26999CED0343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8182" y="3209198"/>
            <a:ext cx="5536652" cy="10165724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182" y="14124822"/>
            <a:ext cx="5536652" cy="3910484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3C7D0-326F-BF44-8A7E-B87DE22CBED5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8182" y="1317234"/>
            <a:ext cx="3004429" cy="1236804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4" y="3195892"/>
            <a:ext cx="802005" cy="2014312"/>
          </a:xfrm>
        </p:spPr>
        <p:txBody>
          <a:bodyPr/>
          <a:lstStyle/>
          <a:p>
            <a:pPr>
              <a:defRPr/>
            </a:pPr>
            <a:fld id="{779A7EC3-479F-B840-B064-E6EAA7B1EC2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16514" y="3195894"/>
            <a:ext cx="0" cy="1017902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34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19059-2B64-2541-9124-181DCAB785D3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35D9B-C2D5-EC4C-85E6-B33E07A4309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3195892"/>
            <a:ext cx="0" cy="4268672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95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9" y="3525076"/>
            <a:ext cx="1103027" cy="1831037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5413" y="3525076"/>
            <a:ext cx="5209173" cy="183103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53C22-09B5-7F40-9F29-C20816C3D763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56CD8-1267-6447-ABBD-9A7D1416C4F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918028" y="2877092"/>
            <a:ext cx="1096806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04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30939-002F-994E-AE17-7FCA6784A007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4C66E8-A6C5-6645-B461-F5F8B762A3A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3195892"/>
            <a:ext cx="0" cy="4268672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98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2" y="7024520"/>
            <a:ext cx="5525081" cy="75518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15224786"/>
            <a:ext cx="5525081" cy="4051716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B0DBA-6CBD-7541-B577-C20926A91A3C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710B5-3AF4-2441-9684-FF104F8AA310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3195894"/>
            <a:ext cx="0" cy="1138042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88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4" y="3219562"/>
            <a:ext cx="6479421" cy="4237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5412" y="8055744"/>
            <a:ext cx="3079690" cy="13750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143" y="8055746"/>
            <a:ext cx="3079690" cy="13750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17235F-FF5B-2849-A861-1A865BA37BD8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742CE-0CB1-B943-B3B6-7376FD1DBC9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3195892"/>
            <a:ext cx="0" cy="4268672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25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413" y="3216658"/>
            <a:ext cx="6479422" cy="42252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3" y="8078202"/>
            <a:ext cx="3079690" cy="320777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413" y="11297082"/>
            <a:ext cx="3079690" cy="1057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5143" y="8092018"/>
            <a:ext cx="3079691" cy="320894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143" y="11285966"/>
            <a:ext cx="3079691" cy="105494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686ABD-8327-8445-9561-069F598D9C48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19FCB-6E75-904C-9F43-8EC7C3CA9BB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3195892"/>
            <a:ext cx="0" cy="4268672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18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2C272-E9D6-0D42-B48C-64EAAF7AA24E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BC722-DF12-BB42-90F3-2DFF760AF05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3195892"/>
            <a:ext cx="0" cy="4268672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43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A39AD-D240-4B44-B60E-190A88CA5C4E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D7DB8-FFC8-1943-B192-A75AF0B1132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1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357" y="3195894"/>
            <a:ext cx="2329635" cy="898846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3195896"/>
            <a:ext cx="3828178" cy="1863530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12821970"/>
            <a:ext cx="2330998" cy="899272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4543D-442E-D34C-9460-CFC411FFB427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F77CB-D03A-354E-A56C-B28162BBD11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3195894"/>
            <a:ext cx="0" cy="89884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78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96502" y="1928686"/>
            <a:ext cx="3511387" cy="20596404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201" y="4518052"/>
            <a:ext cx="3152882" cy="7322336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4490174"/>
            <a:ext cx="2234998" cy="15465308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5413" y="12583968"/>
            <a:ext cx="3148365" cy="80149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5412" y="21879430"/>
            <a:ext cx="3153672" cy="1280492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0B3DCE8-5BFF-D342-A4BC-834216828E3C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6253" y="1274566"/>
            <a:ext cx="3152831" cy="1283724"/>
          </a:xfr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D7DA1-C6ED-4B46-B691-5C031C0A901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71687" y="3195892"/>
            <a:ext cx="0" cy="864449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72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062936"/>
            <a:ext cx="9144000" cy="165892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873" b="-2873"/>
          <a:stretch/>
        </p:blipFill>
        <p:spPr>
          <a:xfrm>
            <a:off x="0" y="24652224"/>
            <a:ext cx="9144000" cy="28620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5414" y="3218082"/>
            <a:ext cx="6479421" cy="4196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5414" y="8062934"/>
            <a:ext cx="6479421" cy="13802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1321482"/>
            <a:ext cx="2368292" cy="1236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27FA77-BC52-1547-8701-FA087E859ED4}" type="datetimeFigureOut">
              <a:rPr lang="en-US" smtClean="0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5413" y="1317234"/>
            <a:ext cx="3942082" cy="1236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3195892"/>
            <a:ext cx="795746" cy="201431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53659E8-1F8A-1A45-84BA-EACB07E67AF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24685088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25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C7F3F55C-AAD9-4192-B2F7-2B6F6FCC7284}"/>
              </a:ext>
            </a:extLst>
          </p:cNvPr>
          <p:cNvSpPr/>
          <p:nvPr/>
        </p:nvSpPr>
        <p:spPr>
          <a:xfrm>
            <a:off x="1599933" y="4717191"/>
            <a:ext cx="6687539" cy="1231800"/>
          </a:xfrm>
          <a:prstGeom prst="rect">
            <a:avLst/>
          </a:prstGeom>
          <a:solidFill>
            <a:srgbClr val="7194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R" sz="2000" b="1" dirty="0">
                <a:latin typeface="Arial Narrow" panose="020B0606020202030204" pitchFamily="34" charset="0"/>
              </a:rPr>
              <a:t>Los ejercicios cardiovasculares son todos aquellos que incrementan la respiración,  resistencia y que mejoran la condición física</a:t>
            </a:r>
          </a:p>
        </p:txBody>
      </p:sp>
      <p:sp>
        <p:nvSpPr>
          <p:cNvPr id="5" name="Down Ribbon 4"/>
          <p:cNvSpPr/>
          <p:nvPr/>
        </p:nvSpPr>
        <p:spPr>
          <a:xfrm>
            <a:off x="217488" y="581025"/>
            <a:ext cx="8709025" cy="2032000"/>
          </a:xfrm>
          <a:prstGeom prst="ribbon">
            <a:avLst>
              <a:gd name="adj1" fmla="val 16667"/>
              <a:gd name="adj2" fmla="val 67982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prstClr val="white"/>
                </a:solidFill>
                <a:latin typeface="Calibri"/>
              </a:rPr>
              <a:t>EJERCICIOS CARDIOVASCULARES</a:t>
            </a:r>
          </a:p>
        </p:txBody>
      </p:sp>
      <p:grpSp>
        <p:nvGrpSpPr>
          <p:cNvPr id="14340" name="Group 18"/>
          <p:cNvGrpSpPr>
            <a:grpSpLocks/>
          </p:cNvGrpSpPr>
          <p:nvPr/>
        </p:nvGrpSpPr>
        <p:grpSpPr bwMode="auto">
          <a:xfrm>
            <a:off x="434975" y="3556000"/>
            <a:ext cx="3867150" cy="541338"/>
            <a:chOff x="1524000" y="5003800"/>
            <a:chExt cx="9448800" cy="1320800"/>
          </a:xfrm>
        </p:grpSpPr>
        <p:sp>
          <p:nvSpPr>
            <p:cNvPr id="20" name="Chevron 19"/>
            <p:cNvSpPr/>
            <p:nvPr/>
          </p:nvSpPr>
          <p:spPr>
            <a:xfrm>
              <a:off x="1524000" y="5003800"/>
              <a:ext cx="1322678" cy="1320800"/>
            </a:xfrm>
            <a:prstGeom prst="chevron">
              <a:avLst/>
            </a:prstGeom>
            <a:solidFill>
              <a:srgbClr val="D638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Chevron 20"/>
            <p:cNvSpPr/>
            <p:nvPr/>
          </p:nvSpPr>
          <p:spPr>
            <a:xfrm>
              <a:off x="2691525" y="5003800"/>
              <a:ext cx="1322676" cy="1320800"/>
            </a:xfrm>
            <a:prstGeom prst="chevron">
              <a:avLst/>
            </a:prstGeom>
            <a:solidFill>
              <a:srgbClr val="D638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Chevron 21"/>
            <p:cNvSpPr/>
            <p:nvPr/>
          </p:nvSpPr>
          <p:spPr>
            <a:xfrm>
              <a:off x="3859048" y="5003800"/>
              <a:ext cx="1322678" cy="1320800"/>
            </a:xfrm>
            <a:prstGeom prst="chevron">
              <a:avLst/>
            </a:prstGeom>
            <a:solidFill>
              <a:srgbClr val="D638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Chevron 22"/>
            <p:cNvSpPr/>
            <p:nvPr/>
          </p:nvSpPr>
          <p:spPr>
            <a:xfrm>
              <a:off x="5030451" y="5003800"/>
              <a:ext cx="1318798" cy="1320800"/>
            </a:xfrm>
            <a:prstGeom prst="chevron">
              <a:avLst/>
            </a:prstGeom>
            <a:solidFill>
              <a:srgbClr val="D638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Chevron 23"/>
            <p:cNvSpPr/>
            <p:nvPr/>
          </p:nvSpPr>
          <p:spPr>
            <a:xfrm>
              <a:off x="6147551" y="5003800"/>
              <a:ext cx="1318798" cy="1320800"/>
            </a:xfrm>
            <a:prstGeom prst="chevron">
              <a:avLst/>
            </a:prstGeom>
            <a:solidFill>
              <a:srgbClr val="D638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7315076" y="5003800"/>
              <a:ext cx="1322676" cy="1320800"/>
            </a:xfrm>
            <a:prstGeom prst="chevron">
              <a:avLst/>
            </a:prstGeom>
            <a:solidFill>
              <a:srgbClr val="D638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8482599" y="5003800"/>
              <a:ext cx="1322678" cy="1320800"/>
            </a:xfrm>
            <a:prstGeom prst="chevron">
              <a:avLst/>
            </a:prstGeom>
            <a:solidFill>
              <a:srgbClr val="D638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Chevron 26"/>
            <p:cNvSpPr/>
            <p:nvPr/>
          </p:nvSpPr>
          <p:spPr>
            <a:xfrm>
              <a:off x="9650124" y="5003800"/>
              <a:ext cx="1322676" cy="1320800"/>
            </a:xfrm>
            <a:prstGeom prst="chevron">
              <a:avLst/>
            </a:prstGeom>
            <a:solidFill>
              <a:srgbClr val="D638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10800000">
            <a:off x="4390924" y="10260907"/>
            <a:ext cx="4310732" cy="540570"/>
            <a:chOff x="1524000" y="5003800"/>
            <a:chExt cx="9448800" cy="1320800"/>
          </a:xfrm>
          <a:solidFill>
            <a:srgbClr val="3A6D70"/>
          </a:solidFill>
        </p:grpSpPr>
        <p:sp>
          <p:nvSpPr>
            <p:cNvPr id="59" name="Chevron 58"/>
            <p:cNvSpPr/>
            <p:nvPr/>
          </p:nvSpPr>
          <p:spPr>
            <a:xfrm>
              <a:off x="15240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Chevron 59"/>
            <p:cNvSpPr/>
            <p:nvPr/>
          </p:nvSpPr>
          <p:spPr>
            <a:xfrm>
              <a:off x="26924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Chevron 60"/>
            <p:cNvSpPr/>
            <p:nvPr/>
          </p:nvSpPr>
          <p:spPr>
            <a:xfrm>
              <a:off x="38608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Chevron 61"/>
            <p:cNvSpPr/>
            <p:nvPr/>
          </p:nvSpPr>
          <p:spPr>
            <a:xfrm>
              <a:off x="50292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Chevron 62"/>
            <p:cNvSpPr/>
            <p:nvPr/>
          </p:nvSpPr>
          <p:spPr>
            <a:xfrm>
              <a:off x="61468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Chevron 63"/>
            <p:cNvSpPr/>
            <p:nvPr/>
          </p:nvSpPr>
          <p:spPr>
            <a:xfrm>
              <a:off x="73152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Chevron 64"/>
            <p:cNvSpPr/>
            <p:nvPr/>
          </p:nvSpPr>
          <p:spPr>
            <a:xfrm>
              <a:off x="84836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Chevron 65"/>
            <p:cNvSpPr/>
            <p:nvPr/>
          </p:nvSpPr>
          <p:spPr>
            <a:xfrm>
              <a:off x="96520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7236" y="13433372"/>
            <a:ext cx="5041605" cy="540570"/>
            <a:chOff x="1524000" y="5003800"/>
            <a:chExt cx="9448800" cy="1320800"/>
          </a:xfrm>
          <a:solidFill>
            <a:srgbClr val="E05B3F"/>
          </a:solidFill>
        </p:grpSpPr>
        <p:sp>
          <p:nvSpPr>
            <p:cNvPr id="98" name="Chevron 97"/>
            <p:cNvSpPr/>
            <p:nvPr/>
          </p:nvSpPr>
          <p:spPr>
            <a:xfrm>
              <a:off x="15240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Chevron 98"/>
            <p:cNvSpPr/>
            <p:nvPr/>
          </p:nvSpPr>
          <p:spPr>
            <a:xfrm>
              <a:off x="26924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Chevron 99"/>
            <p:cNvSpPr/>
            <p:nvPr/>
          </p:nvSpPr>
          <p:spPr>
            <a:xfrm>
              <a:off x="38608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Chevron 100"/>
            <p:cNvSpPr/>
            <p:nvPr/>
          </p:nvSpPr>
          <p:spPr>
            <a:xfrm>
              <a:off x="50292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Chevron 101"/>
            <p:cNvSpPr/>
            <p:nvPr/>
          </p:nvSpPr>
          <p:spPr>
            <a:xfrm>
              <a:off x="61468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Chevron 102"/>
            <p:cNvSpPr/>
            <p:nvPr/>
          </p:nvSpPr>
          <p:spPr>
            <a:xfrm>
              <a:off x="73152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Chevron 103"/>
            <p:cNvSpPr/>
            <p:nvPr/>
          </p:nvSpPr>
          <p:spPr>
            <a:xfrm>
              <a:off x="84836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Chevron 104"/>
            <p:cNvSpPr/>
            <p:nvPr/>
          </p:nvSpPr>
          <p:spPr>
            <a:xfrm>
              <a:off x="96520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0" y="26260425"/>
            <a:ext cx="9144000" cy="1196975"/>
          </a:xfrm>
          <a:prstGeom prst="rect">
            <a:avLst/>
          </a:prstGeom>
          <a:solidFill>
            <a:srgbClr val="E05B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69" name="TextBox 112"/>
          <p:cNvSpPr txBox="1">
            <a:spLocks noChangeArrowheads="1"/>
          </p:cNvSpPr>
          <p:nvPr/>
        </p:nvSpPr>
        <p:spPr bwMode="auto">
          <a:xfrm>
            <a:off x="460375" y="26569988"/>
            <a:ext cx="5337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prstClr val="white"/>
                </a:solidFill>
              </a:rPr>
              <a:t>¡</a:t>
            </a:r>
            <a:r>
              <a:rPr lang="en-US" sz="3200" b="1" dirty="0" err="1" smtClean="0">
                <a:solidFill>
                  <a:prstClr val="white"/>
                </a:solidFill>
              </a:rPr>
              <a:t>Construyamos</a:t>
            </a:r>
            <a:r>
              <a:rPr lang="en-US" sz="3200" b="1" dirty="0" smtClean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salud</a:t>
            </a:r>
            <a:r>
              <a:rPr lang="en-US" sz="3200" b="1" dirty="0">
                <a:solidFill>
                  <a:prstClr val="white"/>
                </a:solidFill>
              </a:rPr>
              <a:t> </a:t>
            </a:r>
            <a:r>
              <a:rPr lang="en-US" sz="3200" b="1" dirty="0" err="1">
                <a:solidFill>
                  <a:prstClr val="white"/>
                </a:solidFill>
              </a:rPr>
              <a:t>juntos</a:t>
            </a:r>
            <a:r>
              <a:rPr lang="en-US" sz="3200" b="1" dirty="0" smtClean="0">
                <a:solidFill>
                  <a:prstClr val="white"/>
                </a:solidFill>
              </a:rPr>
              <a:t>!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85" name="Down Ribbon 84"/>
          <p:cNvSpPr/>
          <p:nvPr/>
        </p:nvSpPr>
        <p:spPr>
          <a:xfrm rot="10800000" flipV="1">
            <a:off x="6546290" y="26669999"/>
            <a:ext cx="2207184" cy="546101"/>
          </a:xfrm>
          <a:prstGeom prst="ribbon">
            <a:avLst>
              <a:gd name="adj1" fmla="val 16667"/>
              <a:gd name="adj2" fmla="val 67982"/>
            </a:avLst>
          </a:prstGeom>
          <a:solidFill>
            <a:srgbClr val="EE8F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  <a:latin typeface="Calibri"/>
              </a:rPr>
              <a:t>SERVICIO MÉDICO UNED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B48ED4F-56A8-4379-A8A1-DE129F899AB3}"/>
              </a:ext>
            </a:extLst>
          </p:cNvPr>
          <p:cNvSpPr/>
          <p:nvPr/>
        </p:nvSpPr>
        <p:spPr>
          <a:xfrm>
            <a:off x="322106" y="4609802"/>
            <a:ext cx="1365100" cy="1184474"/>
          </a:xfrm>
          <a:prstGeom prst="ellipse">
            <a:avLst/>
          </a:prstGeom>
          <a:solidFill>
            <a:srgbClr val="D638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A6974B-DF3C-4735-BF96-053CF937962E}"/>
              </a:ext>
            </a:extLst>
          </p:cNvPr>
          <p:cNvGrpSpPr/>
          <p:nvPr/>
        </p:nvGrpSpPr>
        <p:grpSpPr>
          <a:xfrm rot="10800000">
            <a:off x="4529401" y="18303407"/>
            <a:ext cx="4310732" cy="540570"/>
            <a:chOff x="1524000" y="5003800"/>
            <a:chExt cx="9448800" cy="1320800"/>
          </a:xfrm>
          <a:solidFill>
            <a:srgbClr val="3A6D70"/>
          </a:solidFill>
        </p:grpSpPr>
        <p:sp>
          <p:nvSpPr>
            <p:cNvPr id="47" name="Chevron 58">
              <a:extLst>
                <a:ext uri="{FF2B5EF4-FFF2-40B4-BE49-F238E27FC236}">
                  <a16:creationId xmlns:a16="http://schemas.microsoft.com/office/drawing/2014/main" id="{CF1D25FB-6653-4A97-9F1F-CB99E6A660C4}"/>
                </a:ext>
              </a:extLst>
            </p:cNvPr>
            <p:cNvSpPr/>
            <p:nvPr/>
          </p:nvSpPr>
          <p:spPr>
            <a:xfrm>
              <a:off x="15240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Chevron 59">
              <a:extLst>
                <a:ext uri="{FF2B5EF4-FFF2-40B4-BE49-F238E27FC236}">
                  <a16:creationId xmlns:a16="http://schemas.microsoft.com/office/drawing/2014/main" id="{025605B9-0EA3-46BA-B786-B0152B801A58}"/>
                </a:ext>
              </a:extLst>
            </p:cNvPr>
            <p:cNvSpPr/>
            <p:nvPr/>
          </p:nvSpPr>
          <p:spPr>
            <a:xfrm>
              <a:off x="26924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Chevron 60">
              <a:extLst>
                <a:ext uri="{FF2B5EF4-FFF2-40B4-BE49-F238E27FC236}">
                  <a16:creationId xmlns:a16="http://schemas.microsoft.com/office/drawing/2014/main" id="{1EE61B8D-6539-4864-91CC-A87715352414}"/>
                </a:ext>
              </a:extLst>
            </p:cNvPr>
            <p:cNvSpPr/>
            <p:nvPr/>
          </p:nvSpPr>
          <p:spPr>
            <a:xfrm>
              <a:off x="38608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Chevron 61">
              <a:extLst>
                <a:ext uri="{FF2B5EF4-FFF2-40B4-BE49-F238E27FC236}">
                  <a16:creationId xmlns:a16="http://schemas.microsoft.com/office/drawing/2014/main" id="{8F266B5B-95FE-46B8-BD39-2EEF2673C269}"/>
                </a:ext>
              </a:extLst>
            </p:cNvPr>
            <p:cNvSpPr/>
            <p:nvPr/>
          </p:nvSpPr>
          <p:spPr>
            <a:xfrm>
              <a:off x="50292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Chevron 62">
              <a:extLst>
                <a:ext uri="{FF2B5EF4-FFF2-40B4-BE49-F238E27FC236}">
                  <a16:creationId xmlns:a16="http://schemas.microsoft.com/office/drawing/2014/main" id="{AD69178D-EF62-4486-B427-FB39BA8F2198}"/>
                </a:ext>
              </a:extLst>
            </p:cNvPr>
            <p:cNvSpPr/>
            <p:nvPr/>
          </p:nvSpPr>
          <p:spPr>
            <a:xfrm>
              <a:off x="61468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Chevron 63">
              <a:extLst>
                <a:ext uri="{FF2B5EF4-FFF2-40B4-BE49-F238E27FC236}">
                  <a16:creationId xmlns:a16="http://schemas.microsoft.com/office/drawing/2014/main" id="{8589CD5C-FCC4-4E76-B856-DD92BBC1D182}"/>
                </a:ext>
              </a:extLst>
            </p:cNvPr>
            <p:cNvSpPr/>
            <p:nvPr/>
          </p:nvSpPr>
          <p:spPr>
            <a:xfrm>
              <a:off x="73152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Chevron 64">
              <a:extLst>
                <a:ext uri="{FF2B5EF4-FFF2-40B4-BE49-F238E27FC236}">
                  <a16:creationId xmlns:a16="http://schemas.microsoft.com/office/drawing/2014/main" id="{91017900-BCDA-494E-A26F-E9E3DDA6F07A}"/>
                </a:ext>
              </a:extLst>
            </p:cNvPr>
            <p:cNvSpPr/>
            <p:nvPr/>
          </p:nvSpPr>
          <p:spPr>
            <a:xfrm>
              <a:off x="84836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Chevron 65">
              <a:extLst>
                <a:ext uri="{FF2B5EF4-FFF2-40B4-BE49-F238E27FC236}">
                  <a16:creationId xmlns:a16="http://schemas.microsoft.com/office/drawing/2014/main" id="{8BFFE913-CD38-4C4F-BFBF-CCC9F48207C0}"/>
                </a:ext>
              </a:extLst>
            </p:cNvPr>
            <p:cNvSpPr/>
            <p:nvPr/>
          </p:nvSpPr>
          <p:spPr>
            <a:xfrm>
              <a:off x="9652000" y="5003800"/>
              <a:ext cx="1320800" cy="1320800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1AC6298-1266-4868-B45E-74C6DD8DC0CB}"/>
              </a:ext>
            </a:extLst>
          </p:cNvPr>
          <p:cNvSpPr/>
          <p:nvPr/>
        </p:nvSpPr>
        <p:spPr>
          <a:xfrm>
            <a:off x="1661319" y="7586278"/>
            <a:ext cx="6290222" cy="2308324"/>
          </a:xfrm>
          <a:prstGeom prst="rect">
            <a:avLst/>
          </a:prstGeom>
          <a:solidFill>
            <a:srgbClr val="719493"/>
          </a:solidFill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s-CR" b="1" dirty="0">
                <a:latin typeface="Arial Narrow" panose="020B0606020202030204" pitchFamily="34" charset="0"/>
              </a:rPr>
              <a:t> Aumenta el nivel de energía y resistencia física.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s-CR" b="1" dirty="0">
                <a:latin typeface="Arial Narrow" panose="020B0606020202030204" pitchFamily="34" charset="0"/>
              </a:rPr>
              <a:t> Ayuda a bajar de peso. 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s-CR" b="1" dirty="0">
                <a:latin typeface="Arial Narrow" panose="020B0606020202030204" pitchFamily="34" charset="0"/>
              </a:rPr>
              <a:t>Disminuye la grasa corporal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s-CR" b="1" dirty="0">
                <a:latin typeface="Arial Narrow" panose="020B0606020202030204" pitchFamily="34" charset="0"/>
              </a:rPr>
              <a:t>Ayuda a controlar la presión arterial 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s-CR" b="1" dirty="0">
                <a:latin typeface="Arial Narrow" panose="020B0606020202030204" pitchFamily="34" charset="0"/>
              </a:rPr>
              <a:t>Refuerza el sistema inmunológico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s-CR" b="1" dirty="0">
                <a:latin typeface="Arial Narrow" panose="020B0606020202030204" pitchFamily="34" charset="0"/>
              </a:rPr>
              <a:t>Ayuda a controlar los niveles de colesterol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s-CR" b="1" dirty="0">
                <a:latin typeface="Arial Narrow" panose="020B0606020202030204" pitchFamily="34" charset="0"/>
              </a:rPr>
              <a:t>Mantiene estables los niveles de azúcar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es-CR" b="1" dirty="0">
                <a:latin typeface="Arial Narrow" panose="020B0606020202030204" pitchFamily="34" charset="0"/>
              </a:rPr>
              <a:t>Ayuda a prevenir algunas enfermedades</a:t>
            </a:r>
            <a:endParaRPr lang="es-CR" b="1" i="0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668247-6309-4A69-8F63-504BFB04866F}"/>
              </a:ext>
            </a:extLst>
          </p:cNvPr>
          <p:cNvSpPr txBox="1"/>
          <p:nvPr/>
        </p:nvSpPr>
        <p:spPr>
          <a:xfrm>
            <a:off x="1818263" y="6546944"/>
            <a:ext cx="6487673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s-CR" sz="3200" b="1" dirty="0">
                <a:latin typeface="Arial Narrow" panose="020B0606020202030204" pitchFamily="34" charset="0"/>
              </a:rPr>
              <a:t>Beneficios del ejercicio cardiovascular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3FBD91-9D24-4595-A90B-0E6B06847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472" y="10955801"/>
            <a:ext cx="4638436" cy="3309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E435A3-46EE-475A-B85A-4795A75B59E8}"/>
              </a:ext>
            </a:extLst>
          </p:cNvPr>
          <p:cNvSpPr txBox="1"/>
          <p:nvPr/>
        </p:nvSpPr>
        <p:spPr>
          <a:xfrm>
            <a:off x="1033030" y="14584101"/>
            <a:ext cx="5245347" cy="4616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s-CR" sz="2400" b="1" dirty="0">
                <a:latin typeface="Arial Narrow" panose="020B0606020202030204" pitchFamily="34" charset="0"/>
              </a:rPr>
              <a:t>Algunos ejercicios cardiovasculares son: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2E61CF-A5BC-42EA-B3A5-AEBBEF02F9EB}"/>
              </a:ext>
            </a:extLst>
          </p:cNvPr>
          <p:cNvSpPr txBox="1"/>
          <p:nvPr/>
        </p:nvSpPr>
        <p:spPr>
          <a:xfrm>
            <a:off x="246017" y="15329435"/>
            <a:ext cx="8566769" cy="2554545"/>
          </a:xfrm>
          <a:prstGeom prst="rect">
            <a:avLst/>
          </a:prstGeom>
          <a:solidFill>
            <a:srgbClr val="719493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s-CR" sz="2000" b="1" dirty="0">
                <a:latin typeface="Arial Narrow" panose="020B0606020202030204" pitchFamily="34" charset="0"/>
              </a:rPr>
              <a:t>Atletismo</a:t>
            </a:r>
          </a:p>
          <a:p>
            <a:pPr marL="342900" indent="-342900">
              <a:buAutoNum type="arabicPeriod"/>
            </a:pPr>
            <a:r>
              <a:rPr lang="es-CR" sz="2000" b="1" dirty="0">
                <a:latin typeface="Arial Narrow" panose="020B0606020202030204" pitchFamily="34" charset="0"/>
              </a:rPr>
              <a:t>Natación</a:t>
            </a:r>
          </a:p>
          <a:p>
            <a:pPr marL="342900" indent="-342900">
              <a:buAutoNum type="arabicPeriod"/>
            </a:pPr>
            <a:r>
              <a:rPr lang="es-CR" sz="2000" b="1" dirty="0">
                <a:latin typeface="Arial Narrow" panose="020B0606020202030204" pitchFamily="34" charset="0"/>
              </a:rPr>
              <a:t>Saltar suiza</a:t>
            </a:r>
          </a:p>
          <a:p>
            <a:pPr marL="342900" indent="-342900">
              <a:buAutoNum type="arabicPeriod"/>
            </a:pPr>
            <a:r>
              <a:rPr lang="es-CR" sz="2000" b="1" dirty="0">
                <a:latin typeface="Arial Narrow" panose="020B0606020202030204" pitchFamily="34" charset="0"/>
              </a:rPr>
              <a:t>Ciclismo</a:t>
            </a:r>
          </a:p>
          <a:p>
            <a:pPr marL="342900" indent="-342900">
              <a:buAutoNum type="arabicPeriod"/>
            </a:pPr>
            <a:r>
              <a:rPr lang="es-CR" sz="2000" b="1" dirty="0">
                <a:latin typeface="Arial Narrow" panose="020B0606020202030204" pitchFamily="34" charset="0"/>
              </a:rPr>
              <a:t>Spinning</a:t>
            </a:r>
          </a:p>
          <a:p>
            <a:pPr marL="342900" indent="-342900">
              <a:buAutoNum type="arabicPeriod"/>
            </a:pPr>
            <a:r>
              <a:rPr lang="es-CR" sz="2000" b="1" dirty="0">
                <a:latin typeface="Arial Narrow" panose="020B0606020202030204" pitchFamily="34" charset="0"/>
              </a:rPr>
              <a:t>Uso de máquina elíptica, bicicleta estacionaria</a:t>
            </a:r>
          </a:p>
          <a:p>
            <a:pPr marL="342900" indent="-342900">
              <a:buAutoNum type="arabicPeriod"/>
            </a:pPr>
            <a:r>
              <a:rPr lang="es-CR" sz="2000" b="1" dirty="0">
                <a:latin typeface="Arial Narrow" panose="020B0606020202030204" pitchFamily="34" charset="0"/>
              </a:rPr>
              <a:t>Boxeo</a:t>
            </a:r>
          </a:p>
          <a:p>
            <a:pPr marL="342900" indent="-342900">
              <a:buAutoNum type="arabicPeriod"/>
            </a:pPr>
            <a:r>
              <a:rPr lang="es-CR" sz="2000" b="1" dirty="0">
                <a:latin typeface="Arial Narrow" panose="020B0606020202030204" pitchFamily="34" charset="0"/>
              </a:rPr>
              <a:t>Ejercicios funcionales que uses el peso de tu cuerpo, combinado con saltos, </a:t>
            </a:r>
            <a:r>
              <a:rPr lang="es-CR" sz="2000" b="1" dirty="0" err="1">
                <a:latin typeface="Arial Narrow" panose="020B0606020202030204" pitchFamily="34" charset="0"/>
              </a:rPr>
              <a:t>etc</a:t>
            </a:r>
            <a:endParaRPr lang="es-CR" sz="2000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D1275-F2D4-4A57-B907-787B6553BDB5}"/>
              </a:ext>
            </a:extLst>
          </p:cNvPr>
          <p:cNvSpPr txBox="1"/>
          <p:nvPr/>
        </p:nvSpPr>
        <p:spPr>
          <a:xfrm>
            <a:off x="574138" y="19481143"/>
            <a:ext cx="7910526" cy="224676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sz="2000" b="1" dirty="0">
                <a:latin typeface="Arial Narrow" panose="020B0606020202030204" pitchFamily="34" charset="0"/>
              </a:rPr>
              <a:t>Para evitar lesiones en articulaciones se aconseja:</a:t>
            </a:r>
          </a:p>
          <a:p>
            <a:endParaRPr lang="es-CR" sz="2000" b="1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sz="2000" b="1" dirty="0">
                <a:latin typeface="Arial Narrow" panose="020B0606020202030204" pitchFamily="34" charset="0"/>
              </a:rPr>
              <a:t>Calentamiento previo al ejercicio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sz="2000" b="1" dirty="0">
                <a:latin typeface="Arial Narrow" panose="020B0606020202030204" pitchFamily="34" charset="0"/>
              </a:rPr>
              <a:t>Empezar con tiempo corto e ir incrementando la intensidad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sz="2000" b="1" dirty="0">
                <a:latin typeface="Arial Narrow" panose="020B0606020202030204" pitchFamily="34" charset="0"/>
              </a:rPr>
              <a:t>Parar el ejercicio si se presenta alguna molestia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R" sz="2000" b="1" dirty="0">
                <a:latin typeface="Arial Narrow" panose="020B0606020202030204" pitchFamily="34" charset="0"/>
              </a:rPr>
              <a:t>Consultar al especialista para poder determinar que ejercicio cardiovascular es mas conveniente, según su estado de salud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8D9512-E3C0-496F-B13B-838E7C33E93C}"/>
              </a:ext>
            </a:extLst>
          </p:cNvPr>
          <p:cNvSpPr txBox="1"/>
          <p:nvPr/>
        </p:nvSpPr>
        <p:spPr>
          <a:xfrm>
            <a:off x="3851992" y="22906677"/>
            <a:ext cx="4899397" cy="1569660"/>
          </a:xfrm>
          <a:prstGeom prst="rect">
            <a:avLst/>
          </a:prstGeom>
          <a:solidFill>
            <a:srgbClr val="71949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R" sz="2400" b="1" dirty="0">
                <a:latin typeface="Arial Narrow" panose="020B0606020202030204" pitchFamily="34" charset="0"/>
              </a:rPr>
              <a:t>Todo ejercicio físico, requiere de técnicas adecuadas de ejecución para evitar lesiones, consulte siempre con un especialista </a:t>
            </a:r>
          </a:p>
        </p:txBody>
      </p:sp>
      <p:pic>
        <p:nvPicPr>
          <p:cNvPr id="1026" name="Picture 2" descr="Resultado de imagen para CORRER">
            <a:extLst>
              <a:ext uri="{FF2B5EF4-FFF2-40B4-BE49-F238E27FC236}">
                <a16:creationId xmlns:a16="http://schemas.microsoft.com/office/drawing/2014/main" id="{8F48955D-F681-4982-8C56-BE31B8427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75" y="22181085"/>
            <a:ext cx="3216233" cy="1908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CICLISMO">
            <a:extLst>
              <a:ext uri="{FF2B5EF4-FFF2-40B4-BE49-F238E27FC236}">
                <a16:creationId xmlns:a16="http://schemas.microsoft.com/office/drawing/2014/main" id="{28DC9319-F8A3-4683-820E-44978A7F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10" y="2905548"/>
            <a:ext cx="2750311" cy="1704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9418630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4596</TotalTime>
  <Words>150</Words>
  <Application>Microsoft Office PowerPoint</Application>
  <PresentationFormat>Personalizado</PresentationFormat>
  <Paragraphs>30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Arial Narrow</vt:lpstr>
      <vt:lpstr>Calibri</vt:lpstr>
      <vt:lpstr>Palatino Linotype</vt:lpstr>
      <vt:lpstr>Wingdings</vt:lpstr>
      <vt:lpstr>Gallery</vt:lpstr>
      <vt:lpstr>Presentación de PowerPoint</vt:lpstr>
    </vt:vector>
  </TitlesOfParts>
  <Company>HubSpot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Demond Wong</dc:creator>
  <cp:lastModifiedBy>USUARIO1</cp:lastModifiedBy>
  <cp:revision>135</cp:revision>
  <dcterms:created xsi:type="dcterms:W3CDTF">2013-02-06T15:19:00Z</dcterms:created>
  <dcterms:modified xsi:type="dcterms:W3CDTF">2019-10-16T16:04:00Z</dcterms:modified>
</cp:coreProperties>
</file>