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3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C0D"/>
    <a:srgbClr val="7F7F7F"/>
    <a:srgbClr val="B80E0F"/>
    <a:srgbClr val="606372"/>
    <a:srgbClr val="ACD433"/>
    <a:srgbClr val="0B4060"/>
    <a:srgbClr val="DC9800"/>
    <a:srgbClr val="D9614C"/>
    <a:srgbClr val="CA2B1C"/>
    <a:srgbClr val="FFD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1709" y="-7805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7432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67732"/>
            <a:ext cx="8754534" cy="258064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17780002"/>
            <a:ext cx="8464695" cy="6863244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2"/>
            <a:ext cx="5811235" cy="1286460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852092"/>
            <a:ext cx="8480534" cy="22984032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2673352"/>
            <a:ext cx="7533524" cy="11066112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13787322"/>
            <a:ext cx="7512060" cy="2201332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18856968"/>
            <a:ext cx="4607740" cy="3769424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19818542"/>
            <a:ext cx="2987069" cy="3673444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15279792"/>
            <a:ext cx="680390" cy="199388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20228732"/>
            <a:ext cx="515386" cy="2061544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549974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6425332"/>
            <a:ext cx="7796031" cy="23553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2" y="2743202"/>
            <a:ext cx="7794385" cy="12779612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18811692"/>
            <a:ext cx="7796046" cy="2729888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2743206"/>
            <a:ext cx="7797677" cy="12779612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6" y="16425332"/>
            <a:ext cx="7796047" cy="50944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46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300" y="2743200"/>
            <a:ext cx="7143765" cy="11666816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9" y="14440128"/>
            <a:ext cx="6500967" cy="151107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6425336"/>
            <a:ext cx="7797662" cy="50730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3551400"/>
            <a:ext cx="457200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11625928"/>
            <a:ext cx="457200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838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95422"/>
            <a:ext cx="7796030" cy="1004734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6989872"/>
            <a:ext cx="7796030" cy="456257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7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2743206"/>
            <a:ext cx="7796030" cy="460786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825358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10558632"/>
            <a:ext cx="2482596" cy="10939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825358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10558632"/>
            <a:ext cx="2482596" cy="10939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825358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10558632"/>
            <a:ext cx="2482596" cy="10939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53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2743206"/>
            <a:ext cx="7797662" cy="460786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1525210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8253586"/>
            <a:ext cx="2482596" cy="6146900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17557154"/>
            <a:ext cx="2482596" cy="394119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1525210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8253586"/>
            <a:ext cx="2482596" cy="6140948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9" y="17557144"/>
            <a:ext cx="2483655" cy="3941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15252100"/>
            <a:ext cx="2482596" cy="2305048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8253576"/>
            <a:ext cx="2482596" cy="6148784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17557136"/>
            <a:ext cx="2482596" cy="394120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43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8253584"/>
            <a:ext cx="7796030" cy="1324476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59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7" y="2743206"/>
            <a:ext cx="1698485" cy="1875514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2" y="2743206"/>
            <a:ext cx="5928323" cy="187551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9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0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8253586"/>
            <a:ext cx="7796030" cy="13244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43206"/>
            <a:ext cx="7796030" cy="12773948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14969068"/>
            <a:ext cx="7796030" cy="655845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2743200"/>
            <a:ext cx="7797662" cy="46325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8253586"/>
            <a:ext cx="3816536" cy="13244756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8253586"/>
            <a:ext cx="3814904" cy="13244756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1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2743200"/>
            <a:ext cx="7796030" cy="46325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70" y="8253584"/>
            <a:ext cx="3591317" cy="2719976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11446932"/>
            <a:ext cx="3816534" cy="10051408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1" y="8253584"/>
            <a:ext cx="3596671" cy="2719976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8" y="11446932"/>
            <a:ext cx="3816535" cy="10051408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67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3" y="2743200"/>
            <a:ext cx="3095145" cy="8093008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1" y="2743206"/>
            <a:ext cx="4525781" cy="18755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10836214"/>
            <a:ext cx="3095146" cy="10662132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8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43200"/>
            <a:ext cx="4408172" cy="8093008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1" y="6"/>
            <a:ext cx="3162641" cy="20286132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2" y="10836214"/>
            <a:ext cx="4408171" cy="9449924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6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7432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6"/>
            <a:ext cx="9004013" cy="26576324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2743206"/>
            <a:ext cx="7797662" cy="46078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8253586"/>
            <a:ext cx="7797662" cy="132447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23029336"/>
            <a:ext cx="2838450" cy="1993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9/10/2019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2" y="23029336"/>
            <a:ext cx="4124789" cy="1993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23029336"/>
            <a:ext cx="680390" cy="1993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1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  <p:sldLayoutId id="2147484055" r:id="rId12"/>
    <p:sldLayoutId id="2147484056" r:id="rId13"/>
    <p:sldLayoutId id="2147484057" r:id="rId14"/>
    <p:sldLayoutId id="2147484058" r:id="rId15"/>
    <p:sldLayoutId id="2147484059" r:id="rId16"/>
    <p:sldLayoutId id="2147484060" r:id="rId17"/>
    <p:sldLayoutId id="214748406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-22411" y="1167589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3200" b="1" dirty="0">
                <a:latin typeface="Abadi" panose="020B0604020202020204" pitchFamily="34" charset="0"/>
              </a:rPr>
              <a:t>INTOXICACIÓN POR METANOL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268232" y="379000"/>
            <a:ext cx="4303768" cy="541338"/>
            <a:chOff x="1524000" y="5003800"/>
            <a:chExt cx="9448800" cy="1320800"/>
          </a:xfrm>
          <a:solidFill>
            <a:srgbClr val="7F7F7F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9D0C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4B42-B9D7-4A78-B0FA-AB086AB10163}"/>
              </a:ext>
            </a:extLst>
          </p:cNvPr>
          <p:cNvSpPr txBox="1"/>
          <p:nvPr/>
        </p:nvSpPr>
        <p:spPr>
          <a:xfrm flipH="1">
            <a:off x="4206465" y="9594355"/>
            <a:ext cx="4261702" cy="1200329"/>
          </a:xfrm>
          <a:prstGeom prst="rect">
            <a:avLst/>
          </a:prstGeom>
          <a:solidFill>
            <a:srgbClr val="B80E0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Vías respiratorias: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Dificultad respiratoria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Paro respiratorio</a:t>
            </a:r>
            <a:endParaRPr lang="es-CR" sz="240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3487425" y="13206450"/>
            <a:ext cx="5023396" cy="830997"/>
          </a:xfrm>
          <a:prstGeom prst="rect">
            <a:avLst/>
          </a:prstGeom>
          <a:solidFill>
            <a:srgbClr val="B80E0F"/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Corazón y vasos sanguíneos: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Presión arterial baja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203925" y="11016387"/>
            <a:ext cx="5155798" cy="19389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Ojos:</a:t>
            </a:r>
            <a:endParaRPr lang="es-CR" sz="2400" b="1" dirty="0">
              <a:latin typeface="Abadi" panose="020B06040201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Ceguera, completa o parcial,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Visión borrosa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Dilatación (ensanchamiento) de las pupilas</a:t>
            </a:r>
            <a:endParaRPr lang="es-CR" sz="240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1565199" y="17586577"/>
            <a:ext cx="7220670" cy="3046988"/>
          </a:xfrm>
          <a:prstGeom prst="rect">
            <a:avLst/>
          </a:prstGeom>
          <a:solidFill>
            <a:srgbClr val="B80E0F"/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Estómago e intestinos: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Dolor abdominal (fuerte)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Diarrea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Problemas con la función hepática, incluso ictericia (piel amarilla) y sangrado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Náuseas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Pancreatitis (náuseas, vómito, y dolor abdominal)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Vómitos, a veces con sangre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08A87-72DE-4767-B6DD-CCD3413E7054}"/>
              </a:ext>
            </a:extLst>
          </p:cNvPr>
          <p:cNvSpPr txBox="1"/>
          <p:nvPr/>
        </p:nvSpPr>
        <p:spPr>
          <a:xfrm>
            <a:off x="3738984" y="23534414"/>
            <a:ext cx="4955358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Ante una sospecha de intoxicación consulte al Centro de Intoxicaciones por asistencia, no provoque el vómito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203925" y="8834380"/>
            <a:ext cx="5023396" cy="4616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LOS SÍNTOMAS PUEDEN INCLUJIR: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268232" y="14288518"/>
            <a:ext cx="4581439" cy="30469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Sistema nervioso: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Comportamiento agitado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Coma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Confusión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Dificultad para caminar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Mareo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Dolor de cabeza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Crisis epiléptica</a:t>
            </a:r>
          </a:p>
        </p:txBody>
      </p:sp>
      <p:sp>
        <p:nvSpPr>
          <p:cNvPr id="14338" name="TextBox 14337">
            <a:extLst>
              <a:ext uri="{FF2B5EF4-FFF2-40B4-BE49-F238E27FC236}">
                <a16:creationId xmlns:a16="http://schemas.microsoft.com/office/drawing/2014/main" id="{4F612E54-BF30-4D9C-98C1-15593D39437F}"/>
              </a:ext>
            </a:extLst>
          </p:cNvPr>
          <p:cNvSpPr txBox="1"/>
          <p:nvPr/>
        </p:nvSpPr>
        <p:spPr>
          <a:xfrm flipH="1">
            <a:off x="2404207" y="2624323"/>
            <a:ext cx="6244632" cy="1200329"/>
          </a:xfrm>
          <a:prstGeom prst="rect">
            <a:avLst/>
          </a:prstGeom>
          <a:solidFill>
            <a:srgbClr val="7F7F7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latin typeface="Abadi" panose="020B0604020104020204" pitchFamily="34" charset="0"/>
              </a:rPr>
              <a:t>El metanol es un tipo de alcohol no apto para el consumo se utiliza en  procesos industriales y automotrices</a:t>
            </a:r>
            <a:endParaRPr lang="es-CR" sz="2400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grpSp>
        <p:nvGrpSpPr>
          <p:cNvPr id="28" name="Group 18">
            <a:extLst>
              <a:ext uri="{FF2B5EF4-FFF2-40B4-BE49-F238E27FC236}">
                <a16:creationId xmlns:a16="http://schemas.microsoft.com/office/drawing/2014/main" id="{CE7B9F77-470A-4ABE-9A31-934C8CDA9A56}"/>
              </a:ext>
            </a:extLst>
          </p:cNvPr>
          <p:cNvGrpSpPr>
            <a:grpSpLocks/>
          </p:cNvGrpSpPr>
          <p:nvPr/>
        </p:nvGrpSpPr>
        <p:grpSpPr bwMode="auto">
          <a:xfrm>
            <a:off x="4711061" y="379000"/>
            <a:ext cx="4303768" cy="541338"/>
            <a:chOff x="1524000" y="5003800"/>
            <a:chExt cx="9448800" cy="1320800"/>
          </a:xfrm>
          <a:solidFill>
            <a:srgbClr val="7F7F7F"/>
          </a:solidFill>
        </p:grpSpPr>
        <p:sp>
          <p:nvSpPr>
            <p:cNvPr id="29" name="Chevron 19">
              <a:extLst>
                <a:ext uri="{FF2B5EF4-FFF2-40B4-BE49-F238E27FC236}">
                  <a16:creationId xmlns:a16="http://schemas.microsoft.com/office/drawing/2014/main" id="{18D0D355-783D-445A-831A-DCC81655D621}"/>
                </a:ext>
              </a:extLst>
            </p:cNvPr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Chevron 20">
              <a:extLst>
                <a:ext uri="{FF2B5EF4-FFF2-40B4-BE49-F238E27FC236}">
                  <a16:creationId xmlns:a16="http://schemas.microsoft.com/office/drawing/2014/main" id="{A2388CF2-B3ED-4601-B948-DDE9859889AB}"/>
                </a:ext>
              </a:extLst>
            </p:cNvPr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Chevron 21">
              <a:extLst>
                <a:ext uri="{FF2B5EF4-FFF2-40B4-BE49-F238E27FC236}">
                  <a16:creationId xmlns:a16="http://schemas.microsoft.com/office/drawing/2014/main" id="{4F5C7FD2-B97F-44E4-85A1-4953FB209A76}"/>
                </a:ext>
              </a:extLst>
            </p:cNvPr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Chevron 22">
              <a:extLst>
                <a:ext uri="{FF2B5EF4-FFF2-40B4-BE49-F238E27FC236}">
                  <a16:creationId xmlns:a16="http://schemas.microsoft.com/office/drawing/2014/main" id="{E9FB1C8F-EEC2-49A9-B972-163F3F4FF3BF}"/>
                </a:ext>
              </a:extLst>
            </p:cNvPr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Chevron 23">
              <a:extLst>
                <a:ext uri="{FF2B5EF4-FFF2-40B4-BE49-F238E27FC236}">
                  <a16:creationId xmlns:a16="http://schemas.microsoft.com/office/drawing/2014/main" id="{89E1AC93-7D02-4BE2-81C4-96189772AB78}"/>
                </a:ext>
              </a:extLst>
            </p:cNvPr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Chevron 24">
              <a:extLst>
                <a:ext uri="{FF2B5EF4-FFF2-40B4-BE49-F238E27FC236}">
                  <a16:creationId xmlns:a16="http://schemas.microsoft.com/office/drawing/2014/main" id="{589D949D-A67C-428E-887B-ED0584ADBBA3}"/>
                </a:ext>
              </a:extLst>
            </p:cNvPr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Chevron 25">
              <a:extLst>
                <a:ext uri="{FF2B5EF4-FFF2-40B4-BE49-F238E27FC236}">
                  <a16:creationId xmlns:a16="http://schemas.microsoft.com/office/drawing/2014/main" id="{2E03A84D-FE11-47FF-86C7-8DDAA7734C60}"/>
                </a:ext>
              </a:extLst>
            </p:cNvPr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Chevron 26">
              <a:extLst>
                <a:ext uri="{FF2B5EF4-FFF2-40B4-BE49-F238E27FC236}">
                  <a16:creationId xmlns:a16="http://schemas.microsoft.com/office/drawing/2014/main" id="{5B5AF846-BB11-4D24-A2A4-8AB9DC5B46FA}"/>
                </a:ext>
              </a:extLst>
            </p:cNvPr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05D773-60B1-4189-B7E1-2356C7D82B52}"/>
              </a:ext>
            </a:extLst>
          </p:cNvPr>
          <p:cNvSpPr/>
          <p:nvPr/>
        </p:nvSpPr>
        <p:spPr>
          <a:xfrm>
            <a:off x="116082" y="4203738"/>
            <a:ext cx="7428858" cy="4070660"/>
          </a:xfrm>
          <a:prstGeom prst="roundRect">
            <a:avLst/>
          </a:prstGeom>
          <a:solidFill>
            <a:srgbClr val="B80E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s-CR" sz="2400" b="1" dirty="0">
                <a:latin typeface="Abadi" panose="020B0604020104020204" pitchFamily="34" charset="0"/>
              </a:rPr>
              <a:t>El metanol se encuentra en: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Fuentes de calentamiento enlatadas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Líquidos para copiadoras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Líquidos para descongelar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Aditivos para combustibles (mejoradores del octanaje)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Removedor o disolvente de pintura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Goma laca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Barniz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Líquidos para limpiar parabrisas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Anticongelante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258A7B-7FAF-4592-9810-168C79BE9038}"/>
              </a:ext>
            </a:extLst>
          </p:cNvPr>
          <p:cNvSpPr/>
          <p:nvPr/>
        </p:nvSpPr>
        <p:spPr>
          <a:xfrm>
            <a:off x="277671" y="20914023"/>
            <a:ext cx="4572000" cy="1938992"/>
          </a:xfrm>
          <a:prstGeom prst="rect">
            <a:avLst/>
          </a:prstGeom>
          <a:solidFill>
            <a:srgbClr val="7F7F7F"/>
          </a:solidFill>
        </p:spPr>
        <p:txBody>
          <a:bodyPr>
            <a:spAutoFit/>
          </a:bodyPr>
          <a:lstStyle/>
          <a:p>
            <a:pPr fontAlgn="base"/>
            <a:r>
              <a:rPr lang="es-CR" sz="2400" b="1" dirty="0">
                <a:solidFill>
                  <a:schemeClr val="bg1"/>
                </a:solidFill>
                <a:latin typeface="Abadi" panose="020B0604020104020204" pitchFamily="34" charset="0"/>
              </a:rPr>
              <a:t>Otros: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Fatiga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Calambres en las piernas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CR" sz="2400" b="1" dirty="0">
                <a:latin typeface="Abadi" panose="020B0604020104020204" pitchFamily="34" charset="0"/>
              </a:rPr>
              <a:t>Debilidad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CR" sz="2400" b="1" i="0" dirty="0">
                <a:effectLst/>
                <a:latin typeface="Abadi" panose="020B0604020104020204" pitchFamily="34" charset="0"/>
              </a:rPr>
              <a:t>Piel y u</a:t>
            </a:r>
            <a:r>
              <a:rPr lang="es-CR" sz="2400" b="1" dirty="0">
                <a:latin typeface="Abadi" panose="020B0604020104020204" pitchFamily="34" charset="0"/>
              </a:rPr>
              <a:t>ñas azulados</a:t>
            </a:r>
            <a:endParaRPr lang="es-CR" sz="2400" b="1" i="0" dirty="0">
              <a:effectLst/>
              <a:latin typeface="Abadi" panose="020B0604020104020204" pitchFamily="34" charset="0"/>
            </a:endParaRPr>
          </a:p>
        </p:txBody>
      </p:sp>
      <p:pic>
        <p:nvPicPr>
          <p:cNvPr id="1026" name="Picture 2" descr="Resultado de imagen para metanol">
            <a:extLst>
              <a:ext uri="{FF2B5EF4-FFF2-40B4-BE49-F238E27FC236}">
                <a16:creationId xmlns:a16="http://schemas.microsoft.com/office/drawing/2014/main" id="{5512A96F-B831-46AC-9BFC-7D0C15FAB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305" y="10945792"/>
            <a:ext cx="2260505" cy="19593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metanol">
            <a:extLst>
              <a:ext uri="{FF2B5EF4-FFF2-40B4-BE49-F238E27FC236}">
                <a16:creationId xmlns:a16="http://schemas.microsoft.com/office/drawing/2014/main" id="{E283DF22-824C-4259-8B7A-31B0E4BE5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123" y="14279365"/>
            <a:ext cx="1832960" cy="3024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ANTICONGELANTE">
            <a:extLst>
              <a:ext uri="{FF2B5EF4-FFF2-40B4-BE49-F238E27FC236}">
                <a16:creationId xmlns:a16="http://schemas.microsoft.com/office/drawing/2014/main" id="{25DF8055-E009-4DA2-9C3E-26522FA27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81" y="23133473"/>
            <a:ext cx="2246288" cy="2246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4557</TotalTime>
  <Words>191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Impact</vt:lpstr>
      <vt:lpstr>Times New Roman</vt:lpstr>
      <vt:lpstr>Main Event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139</cp:revision>
  <dcterms:created xsi:type="dcterms:W3CDTF">2013-02-06T15:19:00Z</dcterms:created>
  <dcterms:modified xsi:type="dcterms:W3CDTF">2019-09-10T20:53:09Z</dcterms:modified>
</cp:coreProperties>
</file>