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1" r:id="rId2"/>
  </p:sldIdLst>
  <p:sldSz cx="9144000" cy="27432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04D"/>
    <a:srgbClr val="44546A"/>
    <a:srgbClr val="4BACC6"/>
    <a:srgbClr val="E6E6E6"/>
    <a:srgbClr val="DC9800"/>
    <a:srgbClr val="D9614C"/>
    <a:srgbClr val="CA2B1C"/>
    <a:srgbClr val="FFD462"/>
    <a:srgbClr val="EAA100"/>
    <a:srgbClr val="1CDF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5" d="100"/>
          <a:sy n="65" d="100"/>
        </p:scale>
        <p:origin x="2124" y="-7728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381086-02C1-E749-81E8-133770756C2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427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521702"/>
            <a:ext cx="7772400" cy="58801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544800"/>
            <a:ext cx="64008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8420B-FA5B-5D42-9F73-926347ADB11B}" type="datetimeFigureOut">
              <a:rPr lang="en-US"/>
              <a:pPr>
                <a:defRPr/>
              </a:pPr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94454-019B-EA4D-A8CD-EAD5A7A3F5C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444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54896-4381-9244-87BF-3EF6395076E8}" type="datetimeFigureOut">
              <a:rPr lang="en-US"/>
              <a:pPr>
                <a:defRPr/>
              </a:pPr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0918B-8F69-0245-9EDC-29D5C342EC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54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394200"/>
            <a:ext cx="2057400" cy="93624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394200"/>
            <a:ext cx="6019800" cy="93624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A6985-873D-6E4D-89DC-9ACE2F555E07}" type="datetimeFigureOut">
              <a:rPr lang="en-US"/>
              <a:pPr>
                <a:defRPr/>
              </a:pPr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747B8-B5A2-BC49-949A-10D6E3066DD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339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1A776-91EF-E140-A43B-CAABD908D307}" type="datetimeFigureOut">
              <a:rPr lang="en-US"/>
              <a:pPr>
                <a:defRPr/>
              </a:pPr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DD3B4-216F-CF4F-9659-78DAA335A97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111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7627602"/>
            <a:ext cx="7772400" cy="54483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1626854"/>
            <a:ext cx="7772400" cy="600074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FF383-451D-454F-B4DA-DFDAA29F1CF6}" type="datetimeFigureOut">
              <a:rPr lang="en-US"/>
              <a:pPr>
                <a:defRPr/>
              </a:pPr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1D36A-7B0E-EF44-9A0C-7215E583593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076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D234D-B5FD-A74A-AE1E-2FF653D2FCEF}" type="datetimeFigureOut">
              <a:rPr lang="en-US"/>
              <a:pPr>
                <a:defRPr/>
              </a:pPr>
              <a:t>9/30/2019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1B7A7-995C-F342-AB4A-F9F7D520249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445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98552"/>
            <a:ext cx="8229600" cy="4572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140452"/>
            <a:ext cx="4040188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8699500"/>
            <a:ext cx="4040188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6140452"/>
            <a:ext cx="4041775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8699500"/>
            <a:ext cx="4041775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C5D1D-96CF-434F-86EE-9D16F567029C}" type="datetimeFigureOut">
              <a:rPr lang="en-US"/>
              <a:pPr>
                <a:defRPr/>
              </a:pPr>
              <a:t>9/30/2019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A72F8-E72C-CE44-8F49-FB02E3EF30B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184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696D9-2A45-AF46-84C8-A0B56F7FFFA0}" type="datetimeFigureOut">
              <a:rPr lang="en-US"/>
              <a:pPr>
                <a:defRPr/>
              </a:pPr>
              <a:t>9/30/2019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9F7E6-8E5C-C04B-AC5E-DB23D9126A0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567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221AA-0D51-A84D-94F6-EA32A116F68D}" type="datetimeFigureOut">
              <a:rPr lang="en-US"/>
              <a:pPr>
                <a:defRPr/>
              </a:pPr>
              <a:t>9/30/2019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2D6C13-1CFA-4C4F-9856-17ED7357DE8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112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92200"/>
            <a:ext cx="3008313" cy="4648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92202"/>
            <a:ext cx="5111750" cy="234124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740402"/>
            <a:ext cx="3008313" cy="187642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8FD96-CCD9-6343-89BA-05A1B4CD05F0}" type="datetimeFigureOut">
              <a:rPr lang="en-US"/>
              <a:pPr>
                <a:defRPr/>
              </a:pPr>
              <a:t>9/30/2019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99CD1-D7EB-5843-BFB0-F967888315A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559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19202400"/>
            <a:ext cx="5486400" cy="22669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451100"/>
            <a:ext cx="5486400" cy="164592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21469352"/>
            <a:ext cx="5486400" cy="32194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CDE77-3C5E-5143-9B4B-E80081B78933}" type="datetimeFigureOut">
              <a:rPr lang="en-US"/>
              <a:pPr>
                <a:defRPr/>
              </a:pPr>
              <a:t>9/30/2019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DABAB-B3F5-3344-8A3D-76C1E3039F6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662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09855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6400800"/>
            <a:ext cx="8229600" cy="1810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25425400"/>
            <a:ext cx="28956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arallelogram 109"/>
          <p:cNvSpPr/>
          <p:nvPr/>
        </p:nvSpPr>
        <p:spPr>
          <a:xfrm rot="5400000" flipV="1">
            <a:off x="-672115" y="885596"/>
            <a:ext cx="10437389" cy="9144000"/>
          </a:xfrm>
          <a:prstGeom prst="parallelogram">
            <a:avLst/>
          </a:prstGeom>
          <a:solidFill>
            <a:srgbClr val="4454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2" name="Parallelogram 111"/>
          <p:cNvSpPr/>
          <p:nvPr/>
        </p:nvSpPr>
        <p:spPr>
          <a:xfrm rot="5400000">
            <a:off x="1900994" y="2226381"/>
            <a:ext cx="5292725" cy="9161464"/>
          </a:xfrm>
          <a:prstGeom prst="parallelogram">
            <a:avLst>
              <a:gd name="adj" fmla="val 26470"/>
            </a:avLst>
          </a:prstGeom>
          <a:solidFill>
            <a:srgbClr val="C050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436" name="TextBox 198"/>
          <p:cNvSpPr txBox="1">
            <a:spLocks noChangeArrowheads="1"/>
          </p:cNvSpPr>
          <p:nvPr/>
        </p:nvSpPr>
        <p:spPr bwMode="auto">
          <a:xfrm>
            <a:off x="3596971" y="2046431"/>
            <a:ext cx="5114289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3200" dirty="0">
                <a:solidFill>
                  <a:schemeClr val="bg1"/>
                </a:solidFill>
                <a:latin typeface="Gill Sans Nova Cond" panose="020B0604020202020204" pitchFamily="34" charset="0"/>
                <a:cs typeface="Helvetica" charset="0"/>
              </a:rPr>
              <a:t>Los </a:t>
            </a:r>
            <a:r>
              <a:rPr lang="en-US" sz="3200" dirty="0" err="1">
                <a:solidFill>
                  <a:schemeClr val="bg1"/>
                </a:solidFill>
                <a:latin typeface="Gill Sans Nova Cond" panose="020B0604020202020204" pitchFamily="34" charset="0"/>
                <a:cs typeface="Helvetica" charset="0"/>
              </a:rPr>
              <a:t>animales</a:t>
            </a:r>
            <a:r>
              <a:rPr lang="en-US" sz="3200" dirty="0">
                <a:solidFill>
                  <a:schemeClr val="bg1"/>
                </a:solidFill>
                <a:latin typeface="Gill Sans Nova Cond" panose="020B0604020202020204" pitchFamily="34" charset="0"/>
                <a:cs typeface="Helvetica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Gill Sans Nova Cond" panose="020B0604020202020204" pitchFamily="34" charset="0"/>
                <a:cs typeface="Helvetica" charset="0"/>
              </a:rPr>
              <a:t>suelen</a:t>
            </a:r>
            <a:r>
              <a:rPr lang="en-US" sz="3200" dirty="0">
                <a:solidFill>
                  <a:schemeClr val="bg1"/>
                </a:solidFill>
                <a:latin typeface="Gill Sans Nova Cond" panose="020B0604020202020204" pitchFamily="34" charset="0"/>
                <a:cs typeface="Helvetica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Gill Sans Nova Cond" panose="020B0604020202020204" pitchFamily="34" charset="0"/>
                <a:cs typeface="Helvetica" charset="0"/>
              </a:rPr>
              <a:t>atacar</a:t>
            </a:r>
            <a:r>
              <a:rPr lang="en-US" sz="3200" dirty="0">
                <a:solidFill>
                  <a:schemeClr val="bg1"/>
                </a:solidFill>
                <a:latin typeface="Gill Sans Nova Cond" panose="020B0604020202020204" pitchFamily="34" charset="0"/>
                <a:cs typeface="Helvetica" charset="0"/>
              </a:rPr>
              <a:t> por </a:t>
            </a:r>
            <a:r>
              <a:rPr lang="en-US" sz="3200" dirty="0" err="1">
                <a:solidFill>
                  <a:schemeClr val="bg1"/>
                </a:solidFill>
                <a:latin typeface="Gill Sans Nova Cond" panose="020B0604020202020204" pitchFamily="34" charset="0"/>
                <a:cs typeface="Helvetica" charset="0"/>
              </a:rPr>
              <a:t>miedo</a:t>
            </a:r>
            <a:r>
              <a:rPr lang="en-US" sz="3200" dirty="0">
                <a:solidFill>
                  <a:schemeClr val="bg1"/>
                </a:solidFill>
                <a:latin typeface="Gill Sans Nova Cond" panose="020B0604020202020204" pitchFamily="34" charset="0"/>
                <a:cs typeface="Helvetica" charset="0"/>
              </a:rPr>
              <a:t>, por </a:t>
            </a:r>
            <a:r>
              <a:rPr lang="en-US" sz="3200" dirty="0" err="1">
                <a:solidFill>
                  <a:schemeClr val="bg1"/>
                </a:solidFill>
                <a:latin typeface="Gill Sans Nova Cond" panose="020B0604020202020204" pitchFamily="34" charset="0"/>
                <a:cs typeface="Helvetica" charset="0"/>
              </a:rPr>
              <a:t>proteger</a:t>
            </a:r>
            <a:r>
              <a:rPr lang="en-US" sz="3200" dirty="0">
                <a:solidFill>
                  <a:schemeClr val="bg1"/>
                </a:solidFill>
                <a:latin typeface="Gill Sans Nova Cond" panose="020B0604020202020204" pitchFamily="34" charset="0"/>
                <a:cs typeface="Helvetica" charset="0"/>
              </a:rPr>
              <a:t> a sus </a:t>
            </a:r>
            <a:r>
              <a:rPr lang="en-US" sz="3200" dirty="0" err="1">
                <a:solidFill>
                  <a:schemeClr val="bg1"/>
                </a:solidFill>
                <a:latin typeface="Gill Sans Nova Cond" panose="020B0604020202020204" pitchFamily="34" charset="0"/>
                <a:cs typeface="Helvetica" charset="0"/>
              </a:rPr>
              <a:t>crías</a:t>
            </a:r>
            <a:r>
              <a:rPr lang="en-US" sz="3200" dirty="0">
                <a:solidFill>
                  <a:schemeClr val="bg1"/>
                </a:solidFill>
                <a:latin typeface="Gill Sans Nova Cond" panose="020B0604020202020204" pitchFamily="34" charset="0"/>
                <a:cs typeface="Helvetica" charset="0"/>
              </a:rPr>
              <a:t> o por </a:t>
            </a:r>
            <a:r>
              <a:rPr lang="en-US" sz="3200" dirty="0" err="1">
                <a:solidFill>
                  <a:schemeClr val="bg1"/>
                </a:solidFill>
                <a:latin typeface="Gill Sans Nova Cond" panose="020B0604020202020204" pitchFamily="34" charset="0"/>
                <a:cs typeface="Helvetica" charset="0"/>
              </a:rPr>
              <a:t>invasión</a:t>
            </a:r>
            <a:r>
              <a:rPr lang="en-US" sz="3200" dirty="0">
                <a:solidFill>
                  <a:schemeClr val="bg1"/>
                </a:solidFill>
                <a:latin typeface="Gill Sans Nova Cond" panose="020B0604020202020204" pitchFamily="34" charset="0"/>
                <a:cs typeface="Helvetica" charset="0"/>
              </a:rPr>
              <a:t> de </a:t>
            </a:r>
            <a:r>
              <a:rPr lang="en-US" sz="3200" dirty="0" err="1">
                <a:solidFill>
                  <a:schemeClr val="bg1"/>
                </a:solidFill>
                <a:latin typeface="Gill Sans Nova Cond" panose="020B0604020202020204" pitchFamily="34" charset="0"/>
                <a:cs typeface="Helvetica" charset="0"/>
              </a:rPr>
              <a:t>su</a:t>
            </a:r>
            <a:r>
              <a:rPr lang="en-US" sz="3200" dirty="0">
                <a:solidFill>
                  <a:schemeClr val="bg1"/>
                </a:solidFill>
                <a:latin typeface="Gill Sans Nova Cond" panose="020B0604020202020204" pitchFamily="34" charset="0"/>
                <a:cs typeface="Helvetica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Gill Sans Nova Cond" panose="020B0604020202020204" pitchFamily="34" charset="0"/>
                <a:cs typeface="Helvetica" charset="0"/>
              </a:rPr>
              <a:t>territorio</a:t>
            </a:r>
            <a:endParaRPr lang="en-US" sz="3200" dirty="0">
              <a:solidFill>
                <a:schemeClr val="bg1"/>
              </a:solidFill>
              <a:latin typeface="Gill Sans Nova Cond" panose="020B0604020202020204" pitchFamily="34" charset="0"/>
              <a:cs typeface="Helvetica" charset="0"/>
            </a:endParaRPr>
          </a:p>
        </p:txBody>
      </p:sp>
      <p:grpSp>
        <p:nvGrpSpPr>
          <p:cNvPr id="18452" name="Group 219"/>
          <p:cNvGrpSpPr>
            <a:grpSpLocks/>
          </p:cNvGrpSpPr>
          <p:nvPr/>
        </p:nvGrpSpPr>
        <p:grpSpPr bwMode="auto">
          <a:xfrm>
            <a:off x="16689" y="14243842"/>
            <a:ext cx="9135266" cy="15968704"/>
            <a:chOff x="16935" y="10850107"/>
            <a:chExt cx="9144006" cy="16018928"/>
          </a:xfrm>
          <a:solidFill>
            <a:srgbClr val="44546A"/>
          </a:solidFill>
        </p:grpSpPr>
        <p:sp>
          <p:nvSpPr>
            <p:cNvPr id="221" name="Parallelogram 220"/>
            <p:cNvSpPr/>
            <p:nvPr/>
          </p:nvSpPr>
          <p:spPr>
            <a:xfrm rot="5400000">
              <a:off x="-3420526" y="14287568"/>
              <a:ext cx="16018928" cy="9144006"/>
            </a:xfrm>
            <a:prstGeom prst="parallelogram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87" name="Rectangle 286"/>
            <p:cNvSpPr/>
            <p:nvPr/>
          </p:nvSpPr>
          <p:spPr bwMode="auto">
            <a:xfrm>
              <a:off x="1977500" y="24022749"/>
              <a:ext cx="571500" cy="87627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2" name="Rectangle 281"/>
            <p:cNvSpPr/>
            <p:nvPr/>
          </p:nvSpPr>
          <p:spPr bwMode="auto">
            <a:xfrm>
              <a:off x="2809351" y="23695720"/>
              <a:ext cx="571500" cy="93659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7" name="Rectangle 276"/>
            <p:cNvSpPr/>
            <p:nvPr/>
          </p:nvSpPr>
          <p:spPr bwMode="auto">
            <a:xfrm>
              <a:off x="3663426" y="23835416"/>
              <a:ext cx="571500" cy="103819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2" name="Rectangle 271"/>
            <p:cNvSpPr/>
            <p:nvPr/>
          </p:nvSpPr>
          <p:spPr bwMode="auto">
            <a:xfrm>
              <a:off x="4542902" y="23546515"/>
              <a:ext cx="571500" cy="1244558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7" name="Rectangle 266"/>
            <p:cNvSpPr/>
            <p:nvPr/>
          </p:nvSpPr>
          <p:spPr bwMode="auto">
            <a:xfrm>
              <a:off x="5460478" y="23719530"/>
              <a:ext cx="571500" cy="91278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2" name="Rectangle 261"/>
            <p:cNvSpPr/>
            <p:nvPr/>
          </p:nvSpPr>
          <p:spPr bwMode="auto">
            <a:xfrm>
              <a:off x="6343128" y="22990900"/>
              <a:ext cx="571500" cy="2111303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7" name="Rectangle 256"/>
            <p:cNvSpPr/>
            <p:nvPr/>
          </p:nvSpPr>
          <p:spPr bwMode="auto">
            <a:xfrm>
              <a:off x="7187679" y="23570331"/>
              <a:ext cx="571500" cy="738163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295" name="Parallelogram 294"/>
          <p:cNvSpPr/>
          <p:nvPr/>
        </p:nvSpPr>
        <p:spPr>
          <a:xfrm rot="16200000" flipH="1">
            <a:off x="564320" y="6616289"/>
            <a:ext cx="7983538" cy="9144000"/>
          </a:xfrm>
          <a:prstGeom prst="parallelogram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96" name="Rectangle 295"/>
          <p:cNvSpPr/>
          <p:nvPr/>
        </p:nvSpPr>
        <p:spPr>
          <a:xfrm>
            <a:off x="-1" y="8551580"/>
            <a:ext cx="9161465" cy="10668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>
                <a:latin typeface="Gill Sans Nova Cond" panose="020B0606020104020203" pitchFamily="34" charset="0"/>
              </a:rPr>
              <a:t>POSIBLES SÍNTOMAS</a:t>
            </a:r>
          </a:p>
        </p:txBody>
      </p:sp>
      <p:sp>
        <p:nvSpPr>
          <p:cNvPr id="18456" name="TextBox 297"/>
          <p:cNvSpPr txBox="1">
            <a:spLocks noChangeArrowheads="1"/>
          </p:cNvSpPr>
          <p:nvPr/>
        </p:nvSpPr>
        <p:spPr bwMode="auto">
          <a:xfrm>
            <a:off x="234694" y="15973850"/>
            <a:ext cx="7640946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s-CR" sz="2800" b="1" dirty="0">
                <a:solidFill>
                  <a:schemeClr val="bg1"/>
                </a:solidFill>
                <a:latin typeface="Gill Sans Nova Cond" panose="020B0606020104020203" pitchFamily="34" charset="0"/>
              </a:rPr>
              <a:t>Debido al riesgo de infección, es necesario acudir al médico dentro de las 24 horas posteriores a la mordedura para su respectiva valoración</a:t>
            </a:r>
          </a:p>
          <a:p>
            <a:endParaRPr lang="es-CR" sz="2800" b="1" dirty="0">
              <a:solidFill>
                <a:schemeClr val="bg1"/>
              </a:solidFill>
              <a:latin typeface="Gill Sans Nova Cond" panose="020B0606020104020203" pitchFamily="34" charset="0"/>
            </a:endParaRPr>
          </a:p>
          <a:p>
            <a:endParaRPr lang="es-CR" sz="2800" b="1" dirty="0">
              <a:solidFill>
                <a:schemeClr val="bg1"/>
              </a:solidFill>
              <a:latin typeface="Gill Sans Nova Cond" panose="020B06060201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R" sz="2800" b="1" dirty="0">
                <a:solidFill>
                  <a:schemeClr val="bg1"/>
                </a:solidFill>
                <a:latin typeface="Gill Sans Nova Cond" panose="020B0606020104020203" pitchFamily="34" charset="0"/>
              </a:rPr>
              <a:t>Lave la herida con agua y jabón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R" sz="2800" b="1" dirty="0">
                <a:solidFill>
                  <a:schemeClr val="bg1"/>
                </a:solidFill>
                <a:latin typeface="Gill Sans Nova Cond" panose="020B0606020104020203" pitchFamily="34" charset="0"/>
              </a:rPr>
              <a:t>Enjuague  la herida durante 3 a 5 minutos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R" sz="2800" b="1" dirty="0">
                <a:solidFill>
                  <a:schemeClr val="bg1"/>
                </a:solidFill>
                <a:latin typeface="Gill Sans Nova Cond" panose="020B0606020104020203" pitchFamily="34" charset="0"/>
              </a:rPr>
              <a:t>Si hay sangrado,  aplique presión directa con un paño limpio y seco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R" sz="2800" b="1" dirty="0">
                <a:solidFill>
                  <a:schemeClr val="bg1"/>
                </a:solidFill>
                <a:latin typeface="Gill Sans Nova Cond" panose="020B0606020104020203" pitchFamily="34" charset="0"/>
              </a:rPr>
              <a:t>Ponga una gasa estéril sobre la herida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R" sz="2800" b="1" dirty="0">
                <a:solidFill>
                  <a:schemeClr val="bg1"/>
                </a:solidFill>
                <a:latin typeface="Gill Sans Nova Cond" panose="020B0606020104020203" pitchFamily="34" charset="0"/>
              </a:rPr>
              <a:t>Siempre es recomendable aplicar la  vacuna antitetánica</a:t>
            </a:r>
          </a:p>
        </p:txBody>
      </p:sp>
      <p:sp>
        <p:nvSpPr>
          <p:cNvPr id="18464" name="TextBox 305"/>
          <p:cNvSpPr txBox="1">
            <a:spLocks noChangeArrowheads="1"/>
          </p:cNvSpPr>
          <p:nvPr/>
        </p:nvSpPr>
        <p:spPr bwMode="auto">
          <a:xfrm>
            <a:off x="419099" y="26455016"/>
            <a:ext cx="294719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s-ES_tradnl" dirty="0">
                <a:solidFill>
                  <a:schemeClr val="bg1"/>
                </a:solidFill>
                <a:latin typeface="Gill Sans Nova Cond" panose="020B0606020104020203" pitchFamily="34" charset="0"/>
                <a:cs typeface="Impact"/>
              </a:rPr>
              <a:t>Servicio Médico UNED</a:t>
            </a:r>
            <a:endParaRPr lang="en-US" dirty="0">
              <a:solidFill>
                <a:schemeClr val="bg1"/>
              </a:solidFill>
              <a:latin typeface="Gill Sans Nova Cond" panose="020B0606020104020203" pitchFamily="34" charset="0"/>
              <a:cs typeface="Impact"/>
            </a:endParaRPr>
          </a:p>
        </p:txBody>
      </p:sp>
      <p:sp>
        <p:nvSpPr>
          <p:cNvPr id="305" name="Rectangle 304"/>
          <p:cNvSpPr/>
          <p:nvPr/>
        </p:nvSpPr>
        <p:spPr>
          <a:xfrm>
            <a:off x="24644" y="13971231"/>
            <a:ext cx="9144001" cy="1670660"/>
          </a:xfrm>
          <a:prstGeom prst="rect">
            <a:avLst/>
          </a:prstGeom>
          <a:solidFill>
            <a:srgbClr val="C050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>
                <a:latin typeface="Gill Sans Nova Cond" panose="020B0606020104020203" pitchFamily="34" charset="0"/>
              </a:rPr>
              <a:t>CUIDADOS BÁSICOS</a:t>
            </a:r>
          </a:p>
        </p:txBody>
      </p:sp>
      <p:sp>
        <p:nvSpPr>
          <p:cNvPr id="200" name="Rectangle 199"/>
          <p:cNvSpPr/>
          <p:nvPr/>
        </p:nvSpPr>
        <p:spPr>
          <a:xfrm>
            <a:off x="17465" y="-1"/>
            <a:ext cx="9126535" cy="2031207"/>
          </a:xfrm>
          <a:prstGeom prst="rect">
            <a:avLst/>
          </a:prstGeom>
          <a:solidFill>
            <a:srgbClr val="C050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dirty="0"/>
              <a:t>MORDEDURA DE PERRO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7B5832A-DBA5-4D93-BDA6-EBE2C0CA1CE9}"/>
              </a:ext>
            </a:extLst>
          </p:cNvPr>
          <p:cNvSpPr txBox="1"/>
          <p:nvPr/>
        </p:nvSpPr>
        <p:spPr>
          <a:xfrm flipH="1">
            <a:off x="416693" y="4557813"/>
            <a:ext cx="573742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3200" b="1" dirty="0">
                <a:solidFill>
                  <a:schemeClr val="bg1"/>
                </a:solidFill>
                <a:latin typeface="Gill Sans Nova Cond" panose="020B0606020104020203" pitchFamily="34" charset="0"/>
              </a:rPr>
              <a:t>Las mordeduras de perro son las mas comunes y las que representan la mayor causa de consulta en centros de salud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1C9ADD-CE3B-4994-B284-A5222BE61B28}"/>
              </a:ext>
            </a:extLst>
          </p:cNvPr>
          <p:cNvSpPr txBox="1"/>
          <p:nvPr/>
        </p:nvSpPr>
        <p:spPr>
          <a:xfrm flipH="1">
            <a:off x="1307256" y="9546958"/>
            <a:ext cx="643817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R" sz="3200" dirty="0">
                <a:latin typeface="Gill Sans Nova Cond" panose="020B0606020104020203" pitchFamily="34" charset="0"/>
              </a:rPr>
              <a:t>Rupturas o cortaduras mayores en la piel, con o sin sangrado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R" sz="3200" dirty="0">
                <a:latin typeface="Gill Sans Nova Cond" panose="020B0606020104020203" pitchFamily="34" charset="0"/>
              </a:rPr>
              <a:t>Hematomas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R" sz="3200" dirty="0">
                <a:latin typeface="Gill Sans Nova Cond" panose="020B0606020104020203" pitchFamily="34" charset="0"/>
              </a:rPr>
              <a:t>Lesiones por aplastamiento que pueden causar desgarros graves de tejidos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R" sz="3200" dirty="0">
                <a:latin typeface="Gill Sans Nova Cond" panose="020B0606020104020203" pitchFamily="34" charset="0"/>
              </a:rPr>
              <a:t>Heridas punzantes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R" sz="3200" dirty="0">
                <a:latin typeface="Gill Sans Nova Cond" panose="020B0606020104020203" pitchFamily="34" charset="0"/>
              </a:rPr>
              <a:t>Lesión de tendones o articulaciones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8A0190-2D15-4926-9382-0069937C7635}"/>
              </a:ext>
            </a:extLst>
          </p:cNvPr>
          <p:cNvSpPr txBox="1"/>
          <p:nvPr/>
        </p:nvSpPr>
        <p:spPr>
          <a:xfrm flipH="1">
            <a:off x="152036" y="7180368"/>
            <a:ext cx="49450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400" b="1" dirty="0">
                <a:solidFill>
                  <a:schemeClr val="bg1"/>
                </a:solidFill>
                <a:latin typeface="Gill Sans Nova Cond" panose="020B0606020104020203" pitchFamily="34" charset="0"/>
              </a:rPr>
              <a:t>Generalmente son causadas por las mascotas, los niños son los más afectados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7FF9A9-4168-4C84-B2AC-9F7A8BF782D8}"/>
              </a:ext>
            </a:extLst>
          </p:cNvPr>
          <p:cNvSpPr txBox="1"/>
          <p:nvPr/>
        </p:nvSpPr>
        <p:spPr>
          <a:xfrm>
            <a:off x="234693" y="22197192"/>
            <a:ext cx="713929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800" b="1" dirty="0">
                <a:solidFill>
                  <a:schemeClr val="bg1"/>
                </a:solidFill>
                <a:latin typeface="Gill Sans Nova Cond" panose="020B0606020104020203" pitchFamily="34" charset="0"/>
              </a:rPr>
              <a:t>Las mordeduras  causadas por animales que causan una herida punzante son más propensas a infectarse</a:t>
            </a:r>
          </a:p>
          <a:p>
            <a:endParaRPr lang="es-CR" sz="2800" b="1" dirty="0">
              <a:solidFill>
                <a:schemeClr val="bg1"/>
              </a:solidFill>
              <a:latin typeface="Gill Sans Nova Cond" panose="020B0606020104020203" pitchFamily="34" charset="0"/>
            </a:endParaRPr>
          </a:p>
          <a:p>
            <a:r>
              <a:rPr lang="es-CR" sz="2800" b="1" dirty="0">
                <a:solidFill>
                  <a:schemeClr val="bg1"/>
                </a:solidFill>
                <a:latin typeface="Gill Sans Nova Cond" panose="020B0606020104020203" pitchFamily="34" charset="0"/>
              </a:rPr>
              <a:t>Algunos animales están infectados con el virus que puede causar la rabia</a:t>
            </a:r>
          </a:p>
          <a:p>
            <a:endParaRPr lang="es-CR" sz="2800" b="1" dirty="0">
              <a:solidFill>
                <a:schemeClr val="bg1"/>
              </a:solidFill>
              <a:latin typeface="Gill Sans Nova Cond" panose="020B0606020104020203" pitchFamily="34" charset="0"/>
            </a:endParaRPr>
          </a:p>
          <a:p>
            <a:r>
              <a:rPr lang="es-CR" sz="2800" b="1" dirty="0">
                <a:solidFill>
                  <a:schemeClr val="bg1"/>
                </a:solidFill>
                <a:latin typeface="Gill Sans Nova Cond" panose="020B0606020104020203" pitchFamily="34" charset="0"/>
              </a:rPr>
              <a:t>La rabia es poco frecuente, pero puede ser mortal</a:t>
            </a:r>
          </a:p>
        </p:txBody>
      </p:sp>
      <p:sp>
        <p:nvSpPr>
          <p:cNvPr id="111" name="Rectangle 304">
            <a:extLst>
              <a:ext uri="{FF2B5EF4-FFF2-40B4-BE49-F238E27FC236}">
                <a16:creationId xmlns:a16="http://schemas.microsoft.com/office/drawing/2014/main" id="{EFA44ED1-2BE0-419C-8ECA-4D4AC135BA35}"/>
              </a:ext>
            </a:extLst>
          </p:cNvPr>
          <p:cNvSpPr/>
          <p:nvPr/>
        </p:nvSpPr>
        <p:spPr>
          <a:xfrm>
            <a:off x="-17468" y="26362804"/>
            <a:ext cx="9144001" cy="1066800"/>
          </a:xfrm>
          <a:prstGeom prst="rect">
            <a:avLst/>
          </a:prstGeom>
          <a:solidFill>
            <a:srgbClr val="C050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Gill Sans Nova Cond" panose="020B0606020104020203" pitchFamily="34" charset="0"/>
              </a:rPr>
              <a:t>SERVICIO MÉDICO UNED                                                                                                                                                    </a:t>
            </a:r>
            <a:r>
              <a:rPr lang="en-US" b="1" dirty="0" smtClean="0">
                <a:latin typeface="Agency FB" panose="020B0503020202020204" pitchFamily="34" charset="0"/>
              </a:rPr>
              <a:t>¡</a:t>
            </a:r>
            <a:r>
              <a:rPr lang="en-US" b="1" dirty="0" err="1" smtClean="0">
                <a:latin typeface="Gill Sans Nova Cond" panose="020B0606020104020203" pitchFamily="34" charset="0"/>
              </a:rPr>
              <a:t>Construyamos</a:t>
            </a:r>
            <a:r>
              <a:rPr lang="en-US" b="1" dirty="0" smtClean="0">
                <a:latin typeface="Gill Sans Nova Cond" panose="020B0606020104020203" pitchFamily="34" charset="0"/>
              </a:rPr>
              <a:t> </a:t>
            </a:r>
            <a:r>
              <a:rPr lang="en-US" b="1" dirty="0" err="1">
                <a:latin typeface="Gill Sans Nova Cond" panose="020B0606020104020203" pitchFamily="34" charset="0"/>
              </a:rPr>
              <a:t>salud</a:t>
            </a:r>
            <a:r>
              <a:rPr lang="en-US" b="1" dirty="0">
                <a:latin typeface="Gill Sans Nova Cond" panose="020B0606020104020203" pitchFamily="34" charset="0"/>
              </a:rPr>
              <a:t> </a:t>
            </a:r>
            <a:r>
              <a:rPr lang="en-US" b="1" dirty="0" err="1">
                <a:latin typeface="Gill Sans Nova Cond" panose="020B0606020104020203" pitchFamily="34" charset="0"/>
              </a:rPr>
              <a:t>juntos</a:t>
            </a:r>
            <a:endParaRPr lang="en-US" b="1" dirty="0">
              <a:latin typeface="Gill Sans Nova Cond" panose="020B0606020104020203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005B3FB-773F-468A-A3EF-0E4B3A297B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7008" y="2061475"/>
            <a:ext cx="3411560" cy="22672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396DDE8-C237-4B18-9AE6-87AD4DA895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88639" y="6623576"/>
            <a:ext cx="3315973" cy="21136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14FC1BA-F10B-4198-9642-ADC4C021BA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24345" y="17638824"/>
            <a:ext cx="2221970" cy="1478620"/>
          </a:xfrm>
          <a:prstGeom prst="rect">
            <a:avLst/>
          </a:prstGeom>
        </p:spPr>
      </p:pic>
      <p:pic>
        <p:nvPicPr>
          <p:cNvPr id="1026" name="Picture 2" descr="Resultado de imagen para mordedura de perro">
            <a:extLst>
              <a:ext uri="{FF2B5EF4-FFF2-40B4-BE49-F238E27FC236}">
                <a16:creationId xmlns:a16="http://schemas.microsoft.com/office/drawing/2014/main" id="{DA34F8B5-0A29-4178-BB95-F9FA9CD3E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5418" y="25837186"/>
            <a:ext cx="2585578" cy="21739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4556</TotalTime>
  <Words>192</Words>
  <Application>Microsoft Office PowerPoint</Application>
  <PresentationFormat>Personalizado</PresentationFormat>
  <Paragraphs>27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9" baseType="lpstr">
      <vt:lpstr>ＭＳ Ｐゴシック</vt:lpstr>
      <vt:lpstr>Agency FB</vt:lpstr>
      <vt:lpstr>Arial</vt:lpstr>
      <vt:lpstr>Calibri</vt:lpstr>
      <vt:lpstr>Gill Sans Nova Cond</vt:lpstr>
      <vt:lpstr>Helvetica</vt:lpstr>
      <vt:lpstr>Impact</vt:lpstr>
      <vt:lpstr>Office Theme</vt:lpstr>
      <vt:lpstr>Presentación de PowerPoint</vt:lpstr>
    </vt:vector>
  </TitlesOfParts>
  <Company>HubSpot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133</cp:revision>
  <dcterms:created xsi:type="dcterms:W3CDTF">2013-02-06T15:19:00Z</dcterms:created>
  <dcterms:modified xsi:type="dcterms:W3CDTF">2019-09-30T16:18:14Z</dcterms:modified>
</cp:coreProperties>
</file>