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6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4060"/>
    <a:srgbClr val="B01513"/>
    <a:srgbClr val="ACD433"/>
    <a:srgbClr val="DC9800"/>
    <a:srgbClr val="D9614C"/>
    <a:srgbClr val="CA2B1C"/>
    <a:srgbClr val="FFD462"/>
    <a:srgbClr val="EAA100"/>
    <a:srgbClr val="1CDFFD"/>
    <a:srgbClr val="C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-1974" y="6936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8890496"/>
            <a:ext cx="5917677" cy="10219032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2" y="19109520"/>
            <a:ext cx="5917677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6011521" y="7656427"/>
            <a:ext cx="3962396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56876" y="13400619"/>
            <a:ext cx="15439180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2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19845812"/>
            <a:ext cx="6422002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4" y="22112764"/>
            <a:ext cx="6422003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3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2004" cy="677088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1" y="13952094"/>
            <a:ext cx="6422005" cy="1014742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97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11575842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1" y="2363994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4" y="3657602"/>
            <a:ext cx="6177681" cy="11538716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2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1" y="20003262"/>
            <a:ext cx="6422005" cy="407270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72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4" cy="83820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637596"/>
            <a:ext cx="6422004" cy="34416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9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2313431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1" y="12588650"/>
            <a:ext cx="2313431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9941328"/>
            <a:ext cx="232675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12588650"/>
            <a:ext cx="2326750" cy="115534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9956800"/>
            <a:ext cx="231374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12588650"/>
            <a:ext cx="2313740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15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3592" cy="2839456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1" y="16718382"/>
            <a:ext cx="2295329" cy="263184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2" y="9956800"/>
            <a:ext cx="2012937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40" y="19392832"/>
            <a:ext cx="2309279" cy="470668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16718376"/>
            <a:ext cx="2291674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9947336"/>
            <a:ext cx="2025182" cy="579883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19392836"/>
            <a:ext cx="2317790" cy="475349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16666092"/>
            <a:ext cx="2304671" cy="2726736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9956800"/>
            <a:ext cx="2018838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19392838"/>
            <a:ext cx="2304671" cy="475770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0"/>
            <a:ext cx="0" cy="1419374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85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0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5791198"/>
            <a:ext cx="1119474" cy="18287996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5791196"/>
            <a:ext cx="4417234" cy="18288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78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87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4" y="9030354"/>
            <a:ext cx="3101763" cy="12081372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2" y="9029070"/>
            <a:ext cx="3054653" cy="12081380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45644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52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1" y="9956796"/>
            <a:ext cx="3636979" cy="1412241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798"/>
            <a:ext cx="3636981" cy="1421298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1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3636979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12992162"/>
            <a:ext cx="3636978" cy="1108704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9955000"/>
            <a:ext cx="3636980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92162"/>
            <a:ext cx="3636980" cy="1109563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05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7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5791200"/>
            <a:ext cx="2712590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811524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12347380"/>
            <a:ext cx="2712590" cy="1175214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567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5372450"/>
            <a:ext cx="3001938" cy="645234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12344400"/>
            <a:ext cx="3001938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9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3708398"/>
            <a:ext cx="6345260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6"/>
            <a:ext cx="6345260" cy="14122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2" y="25508390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25492782"/>
            <a:ext cx="3859795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  <p:sldLayoutId id="2147484010" r:id="rId14"/>
    <p:sldLayoutId id="2147484011" r:id="rId15"/>
    <p:sldLayoutId id="2147484012" r:id="rId16"/>
    <p:sldLayoutId id="21474840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02A8145-F4C2-4CF0-A3E1-FD3878781C68}"/>
              </a:ext>
            </a:extLst>
          </p:cNvPr>
          <p:cNvSpPr/>
          <p:nvPr/>
        </p:nvSpPr>
        <p:spPr>
          <a:xfrm>
            <a:off x="0" y="786061"/>
            <a:ext cx="9144000" cy="1309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123" y="2676266"/>
            <a:ext cx="4303768" cy="541338"/>
            <a:chOff x="1524000" y="5003800"/>
            <a:chExt cx="9448800" cy="1320800"/>
          </a:xfrm>
          <a:solidFill>
            <a:srgbClr val="B01513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B015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614362" y="26655403"/>
            <a:ext cx="5337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n-US" b="1" dirty="0">
                <a:solidFill>
                  <a:prstClr val="white"/>
                </a:solidFill>
              </a:rPr>
              <a:t>CONSTRUYAMOS SALUD JUNTOS!</a:t>
            </a: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5855178" y="26542999"/>
            <a:ext cx="2573337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0B4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323266E-D4AB-4E36-A91D-6CCAD3648682}"/>
              </a:ext>
            </a:extLst>
          </p:cNvPr>
          <p:cNvSpPr txBox="1"/>
          <p:nvPr/>
        </p:nvSpPr>
        <p:spPr>
          <a:xfrm>
            <a:off x="1067918" y="971655"/>
            <a:ext cx="7008164" cy="144655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R" sz="4400" b="1" dirty="0">
                <a:solidFill>
                  <a:schemeClr val="bg1"/>
                </a:solidFill>
              </a:rPr>
              <a:t>PROTOCOLO DE TOS Y ESTORNUDO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1FA8395-B07C-4F52-B68C-B986E5153B99}"/>
              </a:ext>
            </a:extLst>
          </p:cNvPr>
          <p:cNvSpPr txBox="1"/>
          <p:nvPr/>
        </p:nvSpPr>
        <p:spPr>
          <a:xfrm>
            <a:off x="563946" y="3174599"/>
            <a:ext cx="7305678" cy="286232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</a:rPr>
              <a:t>Las infecciones virales respiratorias, se transmiten de persona a persona, es decir,  por contacto directo (mano a mano), o por la transmisión de gotitas de saliva que se expulsan al aire al hablar o estornudar. </a:t>
            </a:r>
          </a:p>
          <a:p>
            <a:pPr algn="just"/>
            <a:endParaRPr lang="es-CR" b="1" dirty="0">
              <a:solidFill>
                <a:schemeClr val="bg1"/>
              </a:solidFill>
            </a:endParaRPr>
          </a:p>
          <a:p>
            <a:pPr algn="just"/>
            <a:endParaRPr lang="es-CR" b="1" dirty="0">
              <a:solidFill>
                <a:schemeClr val="bg1"/>
              </a:solidFill>
            </a:endParaRPr>
          </a:p>
          <a:p>
            <a:pPr algn="just"/>
            <a:r>
              <a:rPr lang="es-CR" b="1" dirty="0">
                <a:solidFill>
                  <a:schemeClr val="bg1"/>
                </a:solidFill>
              </a:rPr>
              <a:t>Estas gotitas de saliva contienen los </a:t>
            </a:r>
            <a:r>
              <a:rPr lang="es-CR" b="1" dirty="0" smtClean="0">
                <a:solidFill>
                  <a:schemeClr val="bg1"/>
                </a:solidFill>
              </a:rPr>
              <a:t>microorganismos, </a:t>
            </a:r>
            <a:r>
              <a:rPr lang="es-CR" b="1" dirty="0">
                <a:solidFill>
                  <a:schemeClr val="bg1"/>
                </a:solidFill>
              </a:rPr>
              <a:t>los cuales son expulsados a corta distancia por el aire y se depositan en mucosas conjuntivales y nasales o en la boca de otro individuo.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3251B0B2-4715-4EEE-808B-191111BBC084}"/>
              </a:ext>
            </a:extLst>
          </p:cNvPr>
          <p:cNvSpPr/>
          <p:nvPr/>
        </p:nvSpPr>
        <p:spPr>
          <a:xfrm>
            <a:off x="4612959" y="5906718"/>
            <a:ext cx="4229226" cy="29399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b="1" dirty="0"/>
              <a:t>Esta forma de transmisión, hace necesario mantener una adecuada higiene  a través del lavado de manos y al toser o  estornudar.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F1DB354-8AEA-4FA0-8C91-3D2E956F5718}"/>
              </a:ext>
            </a:extLst>
          </p:cNvPr>
          <p:cNvSpPr txBox="1"/>
          <p:nvPr/>
        </p:nvSpPr>
        <p:spPr>
          <a:xfrm>
            <a:off x="797403" y="9999783"/>
            <a:ext cx="7631112" cy="132343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R" sz="4000" b="1" dirty="0">
                <a:solidFill>
                  <a:schemeClr val="bg1"/>
                </a:solidFill>
              </a:rPr>
              <a:t> FORMA CORRECTA DE TOSER Y ESTORNUDAR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2CFCDCB-47E5-498F-A9F8-B43E269A319E}"/>
              </a:ext>
            </a:extLst>
          </p:cNvPr>
          <p:cNvSpPr txBox="1"/>
          <p:nvPr/>
        </p:nvSpPr>
        <p:spPr>
          <a:xfrm flipH="1">
            <a:off x="344351" y="12139214"/>
            <a:ext cx="4527262" cy="110799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200" b="1" dirty="0"/>
              <a:t>1.Utilice un pañuelo desechable, tápese la boca y la nariz al toser o estornudar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8F45109-7B7E-423F-B865-F27934198884}"/>
              </a:ext>
            </a:extLst>
          </p:cNvPr>
          <p:cNvSpPr txBox="1"/>
          <p:nvPr/>
        </p:nvSpPr>
        <p:spPr>
          <a:xfrm flipH="1">
            <a:off x="3744435" y="14863676"/>
            <a:ext cx="5155798" cy="76944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200" b="1" dirty="0"/>
              <a:t>2. Descarte el pañuelo en el basurero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3D5185D-6767-4DCC-9F34-901E3D4C0FD9}"/>
              </a:ext>
            </a:extLst>
          </p:cNvPr>
          <p:cNvSpPr txBox="1"/>
          <p:nvPr/>
        </p:nvSpPr>
        <p:spPr>
          <a:xfrm flipH="1">
            <a:off x="56329" y="17617148"/>
            <a:ext cx="5023398" cy="110799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200" b="1" dirty="0"/>
              <a:t>3. </a:t>
            </a:r>
            <a:r>
              <a:rPr lang="es-CR" sz="2200" b="1" dirty="0" smtClean="0"/>
              <a:t>Si no </a:t>
            </a:r>
            <a:r>
              <a:rPr lang="es-CR" sz="2200" b="1" dirty="0"/>
              <a:t>tiene disponible pañuelo, coloque la boca y nariz en la parte superior de  su brazo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4F08A87-72DE-4767-B6DD-CCD3413E7054}"/>
              </a:ext>
            </a:extLst>
          </p:cNvPr>
          <p:cNvSpPr txBox="1"/>
          <p:nvPr/>
        </p:nvSpPr>
        <p:spPr>
          <a:xfrm>
            <a:off x="43123" y="22168820"/>
            <a:ext cx="6107164" cy="110799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200" b="1" dirty="0"/>
              <a:t>Las infecciones por virus respiratorios son la primera causa de morbilidad e incapacidad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ADCCF61-A99C-44C7-AE8C-2B0EE7461844}"/>
              </a:ext>
            </a:extLst>
          </p:cNvPr>
          <p:cNvSpPr txBox="1"/>
          <p:nvPr/>
        </p:nvSpPr>
        <p:spPr>
          <a:xfrm>
            <a:off x="2255210" y="19478922"/>
            <a:ext cx="5023398" cy="138499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800" b="1" dirty="0">
                <a:solidFill>
                  <a:schemeClr val="bg1"/>
                </a:solidFill>
              </a:rPr>
              <a:t>Recuerde además </a:t>
            </a:r>
            <a:r>
              <a:rPr lang="es-CR" sz="2800" b="1" dirty="0" smtClean="0">
                <a:solidFill>
                  <a:schemeClr val="bg1"/>
                </a:solidFill>
              </a:rPr>
              <a:t>lavarse </a:t>
            </a:r>
            <a:r>
              <a:rPr lang="es-CR" sz="2800" b="1" dirty="0">
                <a:solidFill>
                  <a:schemeClr val="bg1"/>
                </a:solidFill>
              </a:rPr>
              <a:t>las </a:t>
            </a:r>
            <a:r>
              <a:rPr lang="es-CR" sz="2800" b="1" dirty="0" smtClean="0">
                <a:solidFill>
                  <a:schemeClr val="bg1"/>
                </a:solidFill>
              </a:rPr>
              <a:t>manos una </a:t>
            </a:r>
            <a:r>
              <a:rPr lang="es-CR" sz="2800" b="1" dirty="0">
                <a:solidFill>
                  <a:schemeClr val="bg1"/>
                </a:solidFill>
              </a:rPr>
              <a:t>vez que haya estornudado o tosido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561E29A4-57B8-4E1F-BB7F-17813C84044C}"/>
              </a:ext>
            </a:extLst>
          </p:cNvPr>
          <p:cNvSpPr txBox="1"/>
          <p:nvPr/>
        </p:nvSpPr>
        <p:spPr>
          <a:xfrm flipH="1">
            <a:off x="4216785" y="24424405"/>
            <a:ext cx="4487930" cy="144655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R" sz="2200" b="1" dirty="0"/>
              <a:t>Dos formas efectivas de evitar el contagio son: el lavado de manos y uso del protocolo de tos y estornudo</a:t>
            </a:r>
          </a:p>
        </p:txBody>
      </p:sp>
      <p:pic>
        <p:nvPicPr>
          <p:cNvPr id="1034" name="Picture 10" descr="Resultado de imagen para forma correcta de toser">
            <a:extLst>
              <a:ext uri="{FF2B5EF4-FFF2-40B4-BE49-F238E27FC236}">
                <a16:creationId xmlns:a16="http://schemas.microsoft.com/office/drawing/2014/main" xmlns="" id="{9C1B56C1-BFE5-490A-9A46-842F144ED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284" y="12183826"/>
            <a:ext cx="3153895" cy="1905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pic>
        <p:nvPicPr>
          <p:cNvPr id="1036" name="Picture 12" descr="Resultado de imagen para forma correcta de toser">
            <a:extLst>
              <a:ext uri="{FF2B5EF4-FFF2-40B4-BE49-F238E27FC236}">
                <a16:creationId xmlns:a16="http://schemas.microsoft.com/office/drawing/2014/main" xmlns="" id="{52CF41A3-B3B8-4EA2-BAD0-A29E2C2BF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096" y="16809308"/>
            <a:ext cx="2857500" cy="19145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pic>
        <p:nvPicPr>
          <p:cNvPr id="1038" name="Picture 14" descr="Resultado de imagen para persona resfriada">
            <a:extLst>
              <a:ext uri="{FF2B5EF4-FFF2-40B4-BE49-F238E27FC236}">
                <a16:creationId xmlns:a16="http://schemas.microsoft.com/office/drawing/2014/main" xmlns="" id="{B789F04C-4435-4F56-BD16-97F5E3902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324" y="6754266"/>
            <a:ext cx="3333750" cy="23812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pic>
        <p:nvPicPr>
          <p:cNvPr id="14344" name="Graphic 14343" descr="Warning">
            <a:extLst>
              <a:ext uri="{FF2B5EF4-FFF2-40B4-BE49-F238E27FC236}">
                <a16:creationId xmlns:a16="http://schemas.microsoft.com/office/drawing/2014/main" xmlns="" id="{C2DB3289-AD95-4FBE-89D8-5130A6BCCC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359344" y="14340277"/>
            <a:ext cx="1579455" cy="1579455"/>
          </a:xfrm>
          <a:prstGeom prst="rect">
            <a:avLst/>
          </a:prstGeom>
        </p:spPr>
      </p:pic>
      <p:pic>
        <p:nvPicPr>
          <p:cNvPr id="14347" name="Graphic 14346" descr="Arrow: Slight curve">
            <a:extLst>
              <a:ext uri="{FF2B5EF4-FFF2-40B4-BE49-F238E27FC236}">
                <a16:creationId xmlns:a16="http://schemas.microsoft.com/office/drawing/2014/main" xmlns="" id="{15C07B1C-BDBE-4197-9271-8FD6F21B83F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rot="1336847">
            <a:off x="1181444" y="24204449"/>
            <a:ext cx="2510534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4553</TotalTime>
  <Words>208</Words>
  <Application>Microsoft Office PowerPoint</Application>
  <PresentationFormat>Personalizado</PresentationFormat>
  <Paragraphs>16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Ion Boardroom</vt:lpstr>
      <vt:lpstr>Presentación de PowerPoint</vt:lpstr>
    </vt:vector>
  </TitlesOfParts>
  <Company>HubSpot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135</cp:revision>
  <dcterms:created xsi:type="dcterms:W3CDTF">2013-02-06T15:19:00Z</dcterms:created>
  <dcterms:modified xsi:type="dcterms:W3CDTF">2019-02-20T14:25:31Z</dcterms:modified>
</cp:coreProperties>
</file>