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1"/>
  </p:sldMasterIdLst>
  <p:notesMasterIdLst>
    <p:notesMasterId r:id="rId3"/>
  </p:notesMasterIdLst>
  <p:sldIdLst>
    <p:sldId id="262" r:id="rId2"/>
  </p:sldIdLst>
  <p:sldSz cx="9144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492"/>
    <a:srgbClr val="DC9800"/>
    <a:srgbClr val="D9614C"/>
    <a:srgbClr val="CA2B1C"/>
    <a:srgbClr val="FFD462"/>
    <a:srgbClr val="EAA100"/>
    <a:srgbClr val="1CDFFD"/>
    <a:srgbClr val="CA0000"/>
    <a:srgbClr val="E40000"/>
    <a:srgbClr val="AA2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1709" y="-4589"/>
      </p:cViewPr>
      <p:guideLst>
        <p:guide orient="horz" pos="86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09A9D-0670-9C40-AE4E-73EAF296F82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85800"/>
            <a:ext cx="114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81086-02C1-E749-81E8-13377075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75C354A-C592-0F4A-9236-26999CED0343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432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67732"/>
            <a:ext cx="8754534" cy="258064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17780002"/>
            <a:ext cx="8464695" cy="6863244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2"/>
            <a:ext cx="5811235" cy="1286460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852092"/>
            <a:ext cx="8480534" cy="22984032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2673352"/>
            <a:ext cx="7533524" cy="11066112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13787322"/>
            <a:ext cx="7512060" cy="2201332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18856968"/>
            <a:ext cx="4607740" cy="3769424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DB3C7D0-326F-BF44-8A7E-B87DE22CBED5}" type="datetimeFigureOut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21283660"/>
            <a:ext cx="2990088" cy="738664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15279792"/>
            <a:ext cx="680390" cy="199388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79A7EC3-479F-B840-B064-E6EAA7B1E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20228732"/>
            <a:ext cx="515386" cy="20615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0649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6425332"/>
            <a:ext cx="7796031" cy="2355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2" y="2743202"/>
            <a:ext cx="7794385" cy="12779612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18811692"/>
            <a:ext cx="7796046" cy="2729888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6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43206"/>
            <a:ext cx="7797677" cy="12779612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6" y="16425332"/>
            <a:ext cx="7796047" cy="50944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5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00" y="2743200"/>
            <a:ext cx="7143765" cy="11666816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9" y="14440128"/>
            <a:ext cx="6500967" cy="151107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6425336"/>
            <a:ext cx="7797662" cy="50730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3551400"/>
            <a:ext cx="457200" cy="2339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11625928"/>
            <a:ext cx="457200" cy="2339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0257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95422"/>
            <a:ext cx="7796030" cy="1004734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6989872"/>
            <a:ext cx="7796030" cy="456257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1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6030" cy="46078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825358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10558632"/>
            <a:ext cx="2482596" cy="10939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825358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10558632"/>
            <a:ext cx="2482596" cy="10939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825358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10558632"/>
            <a:ext cx="2482596" cy="10939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4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7662" cy="46078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1525210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8253586"/>
            <a:ext cx="2482596" cy="6146900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17557154"/>
            <a:ext cx="2482596" cy="394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1525210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8253586"/>
            <a:ext cx="2482596" cy="614094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17557144"/>
            <a:ext cx="2483655" cy="3941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1525210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8253576"/>
            <a:ext cx="2482596" cy="614878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17557136"/>
            <a:ext cx="2482596" cy="394120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25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8253584"/>
            <a:ext cx="7796030" cy="1324476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40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7" y="2743206"/>
            <a:ext cx="1698485" cy="1875514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2" y="2743206"/>
            <a:ext cx="5928323" cy="187551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50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30939-002F-994E-AE17-7FCA6784A007}" type="datetimeFigureOut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C66E8-A6C5-6645-B461-F5F8B762A3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7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8253586"/>
            <a:ext cx="7796030" cy="132447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8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6030" cy="12773948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4969068"/>
            <a:ext cx="7796030" cy="65584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B0DBA-6CBD-7541-B577-C20926A91A3C}" type="datetimeFigureOut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710B5-3AF4-2441-9684-FF104F8AA3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93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2743200"/>
            <a:ext cx="7797662" cy="4632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8253586"/>
            <a:ext cx="3816536" cy="13244756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8253586"/>
            <a:ext cx="3814904" cy="13244756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9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2743200"/>
            <a:ext cx="7796030" cy="4632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70" y="8253584"/>
            <a:ext cx="3591317" cy="27199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11446932"/>
            <a:ext cx="3816534" cy="10051408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1" y="8253584"/>
            <a:ext cx="3596671" cy="27199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8" y="11446932"/>
            <a:ext cx="3816535" cy="10051408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7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2C272-E9D6-0D42-B48C-64EAAF7AA24E}" type="datetimeFigureOut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BC722-DF12-BB42-90F3-2DFF760AF0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A39AD-D240-4B44-B60E-190A88CA5C4E}" type="datetimeFigureOut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D7DB8-FFC8-1943-B192-A75AF0B113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3" y="2743200"/>
            <a:ext cx="3095145" cy="8093008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1" y="2743206"/>
            <a:ext cx="4525781" cy="18755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10836214"/>
            <a:ext cx="3095146" cy="1066213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6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43200"/>
            <a:ext cx="4408172" cy="8093008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1" y="6"/>
            <a:ext cx="3162641" cy="20286132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0836214"/>
            <a:ext cx="4408171" cy="944992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3DCE8-5BFF-D342-A4BC-834216828E3C}" type="datetimeFigureOut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D7DA1-C6ED-4B46-B691-5C031C0A90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1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43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6"/>
            <a:ext cx="9004013" cy="26576324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7662" cy="4607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8253586"/>
            <a:ext cx="7797662" cy="13244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23029336"/>
            <a:ext cx="2838450" cy="1993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2" y="23029336"/>
            <a:ext cx="4124789" cy="1993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23029336"/>
            <a:ext cx="680390" cy="1993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6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8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 rot="10800000">
            <a:off x="217488" y="581025"/>
            <a:ext cx="8709025" cy="2032000"/>
          </a:xfrm>
          <a:prstGeom prst="ribbon">
            <a:avLst>
              <a:gd name="adj1" fmla="val 16667"/>
              <a:gd name="adj2" fmla="val 67982"/>
            </a:avLst>
          </a:prstGeom>
          <a:solidFill>
            <a:srgbClr val="3464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340" name="Group 18"/>
          <p:cNvGrpSpPr>
            <a:grpSpLocks/>
          </p:cNvGrpSpPr>
          <p:nvPr/>
        </p:nvGrpSpPr>
        <p:grpSpPr bwMode="auto">
          <a:xfrm>
            <a:off x="-22225" y="4150905"/>
            <a:ext cx="4302125" cy="541338"/>
            <a:chOff x="1524000" y="5003800"/>
            <a:chExt cx="9448800" cy="1320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0" name="Chevron 19"/>
            <p:cNvSpPr/>
            <p:nvPr/>
          </p:nvSpPr>
          <p:spPr>
            <a:xfrm>
              <a:off x="1524000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2691525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3859048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5030451" y="5003800"/>
              <a:ext cx="131879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6147551" y="5003800"/>
              <a:ext cx="131879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7315076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8482599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9650124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341" name="TextBox 44"/>
          <p:cNvSpPr txBox="1">
            <a:spLocks noChangeArrowheads="1"/>
          </p:cNvSpPr>
          <p:nvPr/>
        </p:nvSpPr>
        <p:spPr bwMode="auto">
          <a:xfrm>
            <a:off x="1806575" y="676275"/>
            <a:ext cx="54895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" charset="0"/>
              </a:rPr>
              <a:t>VIRUS DE PAPILOMA HUMANO (VPH)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069491-4729-41D4-8099-DDA20D700D2F}"/>
              </a:ext>
            </a:extLst>
          </p:cNvPr>
          <p:cNvSpPr/>
          <p:nvPr/>
        </p:nvSpPr>
        <p:spPr>
          <a:xfrm>
            <a:off x="4335505" y="3650077"/>
            <a:ext cx="4186549" cy="132343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es-CR" sz="2000" b="1" dirty="0">
                <a:solidFill>
                  <a:schemeClr val="bg1"/>
                </a:solidFill>
                <a:latin typeface="Constantia" panose="02030602050306030303" pitchFamily="18" charset="0"/>
                <a:ea typeface="Cambria" panose="02040503050406030204" pitchFamily="18" charset="0"/>
              </a:rPr>
              <a:t>Corresponden a un grupo de virus, son cerca de 200 tipos;  40 de estos virus afectan los genitales.</a:t>
            </a:r>
            <a:endParaRPr lang="es-CR" sz="2000" dirty="0">
              <a:solidFill>
                <a:schemeClr val="bg1"/>
              </a:solidFill>
              <a:latin typeface="Constantia" panose="02030602050306030303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A0EB3-E3A7-4D86-9763-5C2D09490FD6}"/>
              </a:ext>
            </a:extLst>
          </p:cNvPr>
          <p:cNvSpPr/>
          <p:nvPr/>
        </p:nvSpPr>
        <p:spPr>
          <a:xfrm>
            <a:off x="217488" y="5649494"/>
            <a:ext cx="6029693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R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Existen dos categorías de VPH, los que causan verrugas genitales, que son catalogados como bajo riesgo y los que producen ciertos tipos de cáncer, los cuales se consideran de alto riesgo.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72E36-555F-47DE-AF18-F6E25BBDEF78}"/>
              </a:ext>
            </a:extLst>
          </p:cNvPr>
          <p:cNvSpPr/>
          <p:nvPr/>
        </p:nvSpPr>
        <p:spPr>
          <a:xfrm>
            <a:off x="3007831" y="7399921"/>
            <a:ext cx="5067127" cy="286232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es-CR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Algunos de los cánceres producidos por  VPH son:</a:t>
            </a:r>
          </a:p>
          <a:p>
            <a:pPr algn="just"/>
            <a:endParaRPr lang="es-CR" sz="2000" b="1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CR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Cáncer de cuello uterino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R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Cáncer de ano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R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Cáncer de garganta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R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Cáncer de vulva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R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Cáncer de vagina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R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Cáncer de pene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8001E-F13A-4D80-9F47-8CC3130A3A8D}"/>
              </a:ext>
            </a:extLst>
          </p:cNvPr>
          <p:cNvSpPr/>
          <p:nvPr/>
        </p:nvSpPr>
        <p:spPr>
          <a:xfrm>
            <a:off x="278888" y="10938968"/>
            <a:ext cx="5019911" cy="1631216"/>
          </a:xfrm>
          <a:prstGeom prst="rect">
            <a:avLst/>
          </a:prstGeom>
          <a:solidFill>
            <a:srgbClr val="346492"/>
          </a:solidFill>
        </p:spPr>
        <p:txBody>
          <a:bodyPr wrap="square">
            <a:spAutoFit/>
          </a:bodyPr>
          <a:lstStyle/>
          <a:p>
            <a:pPr algn="just"/>
            <a:r>
              <a:rPr lang="es-CR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La infección por VPH, se debe generalmente a contacto sexual, esto asociado a la tenencia de múltiples  parejas sexuales o bien tener contacto con una persona portadora del VPH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E83DF7-581B-49B0-BD36-FC8D9D15D1E1}"/>
              </a:ext>
            </a:extLst>
          </p:cNvPr>
          <p:cNvSpPr/>
          <p:nvPr/>
        </p:nvSpPr>
        <p:spPr>
          <a:xfrm>
            <a:off x="3631766" y="13253516"/>
            <a:ext cx="4572000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CR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Algunas personas desarrollan verrugas poco tiempo después de la infección, algunas no presentan síntomas hasta pasado algún periodo de tiempo luego del contagio.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F4433F-B5B1-41CB-BBA7-EC7A27DA914E}"/>
              </a:ext>
            </a:extLst>
          </p:cNvPr>
          <p:cNvSpPr/>
          <p:nvPr/>
        </p:nvSpPr>
        <p:spPr>
          <a:xfrm>
            <a:off x="224061" y="16161395"/>
            <a:ext cx="4572000" cy="1631216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just"/>
            <a:r>
              <a:rPr lang="es-CR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Existe una vacuna contra los tipos de VPH, que están asociados a algunos tipos de  cáncer, previene además la aparición de verrugas, consulte a su médico acerca de más información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2B888D-F79C-4D01-B57B-6E3782837C92}"/>
              </a:ext>
            </a:extLst>
          </p:cNvPr>
          <p:cNvSpPr/>
          <p:nvPr/>
        </p:nvSpPr>
        <p:spPr>
          <a:xfrm>
            <a:off x="3677674" y="19207478"/>
            <a:ext cx="4572000" cy="1015663"/>
          </a:xfrm>
          <a:prstGeom prst="rect">
            <a:avLst/>
          </a:prstGeom>
          <a:solidFill>
            <a:srgbClr val="346492"/>
          </a:solidFill>
        </p:spPr>
        <p:txBody>
          <a:bodyPr>
            <a:spAutoFit/>
          </a:bodyPr>
          <a:lstStyle/>
          <a:p>
            <a:pPr algn="just"/>
            <a:r>
              <a:rPr lang="es-CR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La infección por VPH no se cura, pero si puede mantenerse controlada.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8360F2-E7AD-4FA9-B559-640484135106}"/>
              </a:ext>
            </a:extLst>
          </p:cNvPr>
          <p:cNvSpPr txBox="1"/>
          <p:nvPr/>
        </p:nvSpPr>
        <p:spPr>
          <a:xfrm flipH="1">
            <a:off x="142051" y="26850976"/>
            <a:ext cx="377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¡</a:t>
            </a:r>
            <a:r>
              <a:rPr lang="es-CR" b="1" dirty="0">
                <a:solidFill>
                  <a:schemeClr val="bg1"/>
                </a:solidFill>
                <a:latin typeface="Constantia" panose="02030602050306030303" pitchFamily="18" charset="0"/>
              </a:rPr>
              <a:t>Construyamos salud juntos!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534C5AD-7E93-41BC-9811-2B8260FBDDEB}"/>
              </a:ext>
            </a:extLst>
          </p:cNvPr>
          <p:cNvSpPr txBox="1"/>
          <p:nvPr/>
        </p:nvSpPr>
        <p:spPr>
          <a:xfrm flipH="1">
            <a:off x="5917766" y="26889580"/>
            <a:ext cx="377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chemeClr val="bg1"/>
                </a:solidFill>
                <a:latin typeface="Constantia" panose="02030602050306030303" pitchFamily="18" charset="0"/>
              </a:rPr>
              <a:t>Servicio Médico UNED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E6C0F9-EFC3-4EA4-BAAF-9B4B8A2D8B38}"/>
              </a:ext>
            </a:extLst>
          </p:cNvPr>
          <p:cNvSpPr/>
          <p:nvPr/>
        </p:nvSpPr>
        <p:spPr>
          <a:xfrm>
            <a:off x="3897638" y="22845465"/>
            <a:ext cx="4572000" cy="1446550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just"/>
            <a:r>
              <a:rPr lang="es-CR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Realizarse la citología femenina o masculina, permite un diagnóstico a tiempo y un tratamiento oportuno</a:t>
            </a:r>
          </a:p>
        </p:txBody>
      </p:sp>
      <p:pic>
        <p:nvPicPr>
          <p:cNvPr id="1036" name="Picture 12" descr="Resultado de imagen para personas iconos">
            <a:extLst>
              <a:ext uri="{FF2B5EF4-FFF2-40B4-BE49-F238E27FC236}">
                <a16:creationId xmlns:a16="http://schemas.microsoft.com/office/drawing/2014/main" id="{A086B9E5-EA8D-46C2-9AD9-B5656A202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95" y="16532285"/>
            <a:ext cx="1847850" cy="11106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personas iconos">
            <a:extLst>
              <a:ext uri="{FF2B5EF4-FFF2-40B4-BE49-F238E27FC236}">
                <a16:creationId xmlns:a16="http://schemas.microsoft.com/office/drawing/2014/main" id="{3F07A2C0-4590-43F7-B600-51FB2A64B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4" y="7742780"/>
            <a:ext cx="2045638" cy="16312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Resultado de imagen para simbolo femenino y masculino">
            <a:extLst>
              <a:ext uri="{FF2B5EF4-FFF2-40B4-BE49-F238E27FC236}">
                <a16:creationId xmlns:a16="http://schemas.microsoft.com/office/drawing/2014/main" id="{F3A3BD62-5168-4F87-A04A-1F98D418E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02" y="18574890"/>
            <a:ext cx="2765193" cy="22096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44" name="Picture 20" descr="Resultado de imagen para simbolo femenino y masculino">
            <a:extLst>
              <a:ext uri="{FF2B5EF4-FFF2-40B4-BE49-F238E27FC236}">
                <a16:creationId xmlns:a16="http://schemas.microsoft.com/office/drawing/2014/main" id="{C7081CED-333D-4D14-8BAD-7C424348D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0" y="13074766"/>
            <a:ext cx="2498471" cy="24725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sultado de imagen para simbolo femenino y masculino">
            <a:extLst>
              <a:ext uri="{FF2B5EF4-FFF2-40B4-BE49-F238E27FC236}">
                <a16:creationId xmlns:a16="http://schemas.microsoft.com/office/drawing/2014/main" id="{356880E1-B7B2-4F6A-9F96-70A77ED9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10" y="10577222"/>
            <a:ext cx="2182056" cy="2182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phic 29" descr="Checkmark">
            <a:extLst>
              <a:ext uri="{FF2B5EF4-FFF2-40B4-BE49-F238E27FC236}">
                <a16:creationId xmlns:a16="http://schemas.microsoft.com/office/drawing/2014/main" id="{E063F2D9-2AED-45DC-9B7C-61C099B6A7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6423" y="22845465"/>
            <a:ext cx="1643082" cy="164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86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4719</TotalTime>
  <Words>219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Arial</vt:lpstr>
      <vt:lpstr>Calibri</vt:lpstr>
      <vt:lpstr>Cambria</vt:lpstr>
      <vt:lpstr>Constantia</vt:lpstr>
      <vt:lpstr>Courier</vt:lpstr>
      <vt:lpstr>Impact</vt:lpstr>
      <vt:lpstr>Times New Roman</vt:lpstr>
      <vt:lpstr>Main Event</vt:lpstr>
      <vt:lpstr>PowerPoint Presentation</vt:lpstr>
    </vt:vector>
  </TitlesOfParts>
  <Company>HubSpot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Demond Wong</dc:creator>
  <cp:lastModifiedBy>Lourdes Arce Espinoza</cp:lastModifiedBy>
  <cp:revision>134</cp:revision>
  <dcterms:created xsi:type="dcterms:W3CDTF">2013-02-06T15:19:00Z</dcterms:created>
  <dcterms:modified xsi:type="dcterms:W3CDTF">2019-03-19T13:22:37Z</dcterms:modified>
</cp:coreProperties>
</file>