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3"/>
  </p:notesMasterIdLst>
  <p:sldIdLst>
    <p:sldId id="262" r:id="rId2"/>
  </p:sldIdLst>
  <p:sldSz cx="9144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3A6D70"/>
    <a:srgbClr val="642F62"/>
    <a:srgbClr val="3D666E"/>
    <a:srgbClr val="DC9800"/>
    <a:srgbClr val="D9614C"/>
    <a:srgbClr val="CA2B1C"/>
    <a:srgbClr val="FFD462"/>
    <a:srgbClr val="EAA100"/>
    <a:srgbClr val="1CD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930" y="-7776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9A9D-0670-9C40-AE4E-73EAF296F82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86-02C1-E749-81E8-13377075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5C354A-C592-0F4A-9236-26999CED034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8906014"/>
            <a:ext cx="5917679" cy="1020350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19109520"/>
            <a:ext cx="5917679" cy="344568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6012182" y="7658191"/>
            <a:ext cx="3962396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DB3C7D0-326F-BF44-8A7E-B87DE22CBED5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46516" y="13400622"/>
            <a:ext cx="15439180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779A7EC3-479F-B840-B064-E6EAA7B1E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5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9845816"/>
            <a:ext cx="6422004" cy="226695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2743200"/>
            <a:ext cx="6422004" cy="1371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22112768"/>
            <a:ext cx="6422004" cy="197484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4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708400"/>
            <a:ext cx="6422005" cy="67708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13952094"/>
            <a:ext cx="6422005" cy="1014742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1" y="2606762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9" y="11601170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1" y="3708398"/>
            <a:ext cx="6160385" cy="11528716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15237114"/>
            <a:ext cx="5646143" cy="1332452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0003266"/>
            <a:ext cx="6343673" cy="404247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7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8229600"/>
            <a:ext cx="6422005" cy="83820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0099634"/>
            <a:ext cx="6422004" cy="3979564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708400"/>
            <a:ext cx="6423593" cy="283945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9956800"/>
            <a:ext cx="2313432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12588656"/>
            <a:ext cx="2313432" cy="1155346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9956800"/>
            <a:ext cx="2318918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12588656"/>
            <a:ext cx="2318918" cy="1155346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9956800"/>
            <a:ext cx="2318918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6" y="12588656"/>
            <a:ext cx="2316625" cy="1155346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4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3708400"/>
            <a:ext cx="6345260" cy="283945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16718384"/>
            <a:ext cx="2313432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9956800"/>
            <a:ext cx="2015144" cy="57893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19350234"/>
            <a:ext cx="2313432" cy="474928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16718380"/>
            <a:ext cx="2318918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9956800"/>
            <a:ext cx="2015144" cy="57893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19392834"/>
            <a:ext cx="2318918" cy="474928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16718384"/>
            <a:ext cx="2318918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9956800"/>
            <a:ext cx="2015144" cy="57893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19350234"/>
            <a:ext cx="2318918" cy="474928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2" y="25551642"/>
            <a:ext cx="990599" cy="914636"/>
          </a:xfrm>
        </p:spPr>
        <p:txBody>
          <a:bodyPr/>
          <a:lstStyle/>
          <a:p>
            <a:pPr>
              <a:defRPr/>
            </a:pPr>
            <a:fld id="{DB519059-2B64-2541-9124-181DCAB785D3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4" y="25551640"/>
            <a:ext cx="3859795" cy="91464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0935D9B-C2D5-EC4C-85E6-B33E07A430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27443192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8" y="1608660"/>
            <a:ext cx="4610565" cy="24214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7694680" y="12052600"/>
            <a:ext cx="23983972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27432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5791198"/>
            <a:ext cx="1113516" cy="18288004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5791198"/>
            <a:ext cx="4416936" cy="182880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53C22-09B5-7F40-9F29-C20816C3D763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7" y="25461992"/>
            <a:ext cx="3859795" cy="91464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1056CD8-1267-6447-ABBD-9A7D1416C4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3708394"/>
            <a:ext cx="6343672" cy="283946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30939-002F-994E-AE17-7FCA6784A007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E4C66E8-A6C5-6645-B461-F5F8B762A3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6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9030352"/>
            <a:ext cx="3090672" cy="12081376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9030352"/>
            <a:ext cx="3082516" cy="12081376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0DBA-6CBD-7541-B577-C20926A91A3C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0D0710B5-3AF4-2441-9684-FF104F8AA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7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9956802"/>
            <a:ext cx="3636980" cy="1412241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9956812"/>
            <a:ext cx="3636980" cy="141224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7235F-FF5B-2849-A861-1A865BA37BD8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29742CE-0CB1-B943-B3B6-7376FD1DB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1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9956800"/>
            <a:ext cx="3633502" cy="30371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12993962"/>
            <a:ext cx="3636980" cy="1108524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9956802"/>
            <a:ext cx="3636979" cy="302654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12983342"/>
            <a:ext cx="3636980" cy="110958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86ABD-8327-8445-9561-069F598D9C48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76D19FCB-6E75-904C-9F43-8EC7C3CA9B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6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2C272-E9D6-0D42-B48C-64EAAF7AA24E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94BC722-DF12-BB42-90F3-2DFF760AF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A39AD-D240-4B44-B60E-190A88CA5C4E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A0D7DB8-FFC8-1943-B192-A75AF0B113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5791200"/>
            <a:ext cx="2712590" cy="598235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5791200"/>
            <a:ext cx="3632850" cy="18288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2" y="12347382"/>
            <a:ext cx="2712589" cy="11734804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4543D-442E-D34C-9460-CFC411FFB427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5FF77CB-D03A-354E-A56C-B28162BBD1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5525560"/>
            <a:ext cx="2987089" cy="62992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5283200"/>
            <a:ext cx="2791102" cy="1686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12344400"/>
            <a:ext cx="2987089" cy="9804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3DCE8-5BFF-D342-A4BC-834216828E3C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C9D7DA1-C6ED-4B46-B691-5C031C0A90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6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3708398"/>
            <a:ext cx="6345260" cy="283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9956800"/>
            <a:ext cx="6345260" cy="1412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4" y="25461994"/>
            <a:ext cx="990599" cy="9146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25461988"/>
            <a:ext cx="3859795" cy="9146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 rot="10800000">
            <a:off x="273843" y="373476"/>
            <a:ext cx="8709025" cy="2032000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3D66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611188" y="3216684"/>
            <a:ext cx="3867150" cy="541338"/>
            <a:chOff x="1524000" y="5003800"/>
            <a:chExt cx="9448800" cy="1320800"/>
          </a:xfrm>
          <a:solidFill>
            <a:schemeClr val="bg1"/>
          </a:solidFill>
        </p:grpSpPr>
        <p:sp>
          <p:nvSpPr>
            <p:cNvPr id="20" name="Chevron 19"/>
            <p:cNvSpPr/>
            <p:nvPr/>
          </p:nvSpPr>
          <p:spPr>
            <a:xfrm>
              <a:off x="1524000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2691525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859048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50304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61475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315076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8482599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9650124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341" name="TextBox 44"/>
          <p:cNvSpPr txBox="1">
            <a:spLocks noChangeArrowheads="1"/>
          </p:cNvSpPr>
          <p:nvPr/>
        </p:nvSpPr>
        <p:spPr bwMode="auto">
          <a:xfrm>
            <a:off x="1844765" y="806325"/>
            <a:ext cx="5489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FFFFFF"/>
                </a:solidFill>
                <a:latin typeface="Browallia New" panose="020B0502040204020203" pitchFamily="34" charset="-34"/>
                <a:cs typeface="Browallia New" panose="020B0502040204020203" pitchFamily="34" charset="-34"/>
              </a:rPr>
              <a:t>ACUPUNTURA </a:t>
            </a:r>
            <a:endParaRPr lang="en-US" sz="5400" dirty="0">
              <a:solidFill>
                <a:srgbClr val="FFFFFF"/>
              </a:solidFill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sp>
        <p:nvSpPr>
          <p:cNvPr id="14342" name="TextBox 45"/>
          <p:cNvSpPr txBox="1">
            <a:spLocks noChangeArrowheads="1"/>
          </p:cNvSpPr>
          <p:nvPr/>
        </p:nvSpPr>
        <p:spPr bwMode="auto">
          <a:xfrm>
            <a:off x="998807" y="4025033"/>
            <a:ext cx="41370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chemeClr val="bg1"/>
                </a:solidFill>
              </a:rPr>
              <a:t>Es una </a:t>
            </a:r>
            <a:r>
              <a:rPr lang="en-US" sz="2800" b="1" dirty="0" err="1">
                <a:solidFill>
                  <a:schemeClr val="bg1"/>
                </a:solidFill>
              </a:rPr>
              <a:t>práctica</a:t>
            </a:r>
            <a:r>
              <a:rPr lang="en-US" sz="2800" b="1" dirty="0">
                <a:solidFill>
                  <a:schemeClr val="bg1"/>
                </a:solidFill>
              </a:rPr>
              <a:t> de la </a:t>
            </a:r>
            <a:r>
              <a:rPr lang="en-US" sz="2800" b="1" dirty="0" err="1">
                <a:solidFill>
                  <a:schemeClr val="bg1"/>
                </a:solidFill>
              </a:rPr>
              <a:t>medicina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alternativa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cuyo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origen</a:t>
            </a:r>
            <a:r>
              <a:rPr lang="en-US" sz="2800" b="1" dirty="0">
                <a:solidFill>
                  <a:schemeClr val="bg1"/>
                </a:solidFill>
              </a:rPr>
              <a:t> es la </a:t>
            </a:r>
            <a:r>
              <a:rPr lang="en-US" sz="2800" b="1" dirty="0" err="1">
                <a:solidFill>
                  <a:schemeClr val="bg1"/>
                </a:solidFill>
              </a:rPr>
              <a:t>cultura</a:t>
            </a:r>
            <a:r>
              <a:rPr lang="en-US" sz="2800" b="1" dirty="0">
                <a:solidFill>
                  <a:schemeClr val="bg1"/>
                </a:solidFill>
              </a:rPr>
              <a:t> china</a:t>
            </a:r>
          </a:p>
        </p:txBody>
      </p:sp>
      <p:sp>
        <p:nvSpPr>
          <p:cNvPr id="14346" name="TextBox 48"/>
          <p:cNvSpPr txBox="1">
            <a:spLocks noChangeArrowheads="1"/>
          </p:cNvSpPr>
          <p:nvPr/>
        </p:nvSpPr>
        <p:spPr bwMode="auto">
          <a:xfrm>
            <a:off x="200766" y="9605900"/>
            <a:ext cx="5680075" cy="1569660"/>
          </a:xfrm>
          <a:prstGeom prst="rect">
            <a:avLst/>
          </a:prstGeom>
          <a:solidFill>
            <a:srgbClr val="3A6D7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chemeClr val="bg1"/>
                </a:solidFill>
              </a:rPr>
              <a:t>Es una </a:t>
            </a:r>
            <a:r>
              <a:rPr lang="en-US" b="1" dirty="0" err="1">
                <a:solidFill>
                  <a:schemeClr val="bg1"/>
                </a:solidFill>
              </a:rPr>
              <a:t>práctica</a:t>
            </a:r>
            <a:r>
              <a:rPr lang="en-US" b="1" dirty="0">
                <a:solidFill>
                  <a:schemeClr val="bg1"/>
                </a:solidFill>
              </a:rPr>
              <a:t> de bajo </a:t>
            </a:r>
            <a:r>
              <a:rPr lang="en-US" b="1" dirty="0" err="1">
                <a:solidFill>
                  <a:schemeClr val="bg1"/>
                </a:solidFill>
              </a:rPr>
              <a:t>riesgo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generalmente</a:t>
            </a:r>
            <a:r>
              <a:rPr lang="en-US" b="1" dirty="0">
                <a:solidFill>
                  <a:schemeClr val="bg1"/>
                </a:solidFill>
              </a:rPr>
              <a:t> se </a:t>
            </a:r>
            <a:r>
              <a:rPr lang="en-US" b="1" dirty="0" err="1">
                <a:solidFill>
                  <a:schemeClr val="bg1"/>
                </a:solidFill>
              </a:rPr>
              <a:t>aconseja</a:t>
            </a:r>
            <a:r>
              <a:rPr lang="en-US" b="1" dirty="0">
                <a:solidFill>
                  <a:schemeClr val="bg1"/>
                </a:solidFill>
              </a:rPr>
              <a:t> el </a:t>
            </a:r>
            <a:r>
              <a:rPr lang="en-US" b="1" dirty="0" err="1">
                <a:solidFill>
                  <a:schemeClr val="bg1"/>
                </a:solidFill>
              </a:rPr>
              <a:t>uso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como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complemento</a:t>
            </a:r>
            <a:r>
              <a:rPr lang="en-US" b="1" dirty="0">
                <a:solidFill>
                  <a:schemeClr val="bg1"/>
                </a:solidFill>
              </a:rPr>
              <a:t> del </a:t>
            </a:r>
            <a:r>
              <a:rPr lang="en-US" b="1" dirty="0" err="1">
                <a:solidFill>
                  <a:schemeClr val="bg1"/>
                </a:solidFill>
              </a:rPr>
              <a:t>tratamiento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médico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terapéutico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 rot="10800000">
            <a:off x="4751384" y="5445803"/>
            <a:ext cx="3867156" cy="540570"/>
            <a:chOff x="1524000" y="5003800"/>
            <a:chExt cx="9448800" cy="1320800"/>
          </a:xfrm>
          <a:solidFill>
            <a:srgbClr val="3A6D70"/>
          </a:solidFill>
        </p:grpSpPr>
        <p:sp>
          <p:nvSpPr>
            <p:cNvPr id="59" name="Chevron 58"/>
            <p:cNvSpPr/>
            <p:nvPr/>
          </p:nvSpPr>
          <p:spPr>
            <a:xfrm>
              <a:off x="1524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Chevron 59"/>
            <p:cNvSpPr/>
            <p:nvPr/>
          </p:nvSpPr>
          <p:spPr>
            <a:xfrm>
              <a:off x="26924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Chevron 60"/>
            <p:cNvSpPr/>
            <p:nvPr/>
          </p:nvSpPr>
          <p:spPr>
            <a:xfrm>
              <a:off x="3860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Chevron 61"/>
            <p:cNvSpPr/>
            <p:nvPr/>
          </p:nvSpPr>
          <p:spPr>
            <a:xfrm>
              <a:off x="5029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Chevron 62"/>
            <p:cNvSpPr/>
            <p:nvPr/>
          </p:nvSpPr>
          <p:spPr>
            <a:xfrm>
              <a:off x="6146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Chevron 63"/>
            <p:cNvSpPr/>
            <p:nvPr/>
          </p:nvSpPr>
          <p:spPr>
            <a:xfrm>
              <a:off x="7315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84836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9652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30042" y="21466443"/>
            <a:ext cx="3867156" cy="540570"/>
            <a:chOff x="1524000" y="5003800"/>
            <a:chExt cx="9448800" cy="1320800"/>
          </a:xfrm>
          <a:solidFill>
            <a:srgbClr val="642F62"/>
          </a:solidFill>
        </p:grpSpPr>
        <p:sp>
          <p:nvSpPr>
            <p:cNvPr id="98" name="Chevron 97"/>
            <p:cNvSpPr/>
            <p:nvPr/>
          </p:nvSpPr>
          <p:spPr>
            <a:xfrm>
              <a:off x="1524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Chevron 98"/>
            <p:cNvSpPr/>
            <p:nvPr/>
          </p:nvSpPr>
          <p:spPr>
            <a:xfrm>
              <a:off x="26924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Chevron 99"/>
            <p:cNvSpPr/>
            <p:nvPr/>
          </p:nvSpPr>
          <p:spPr>
            <a:xfrm>
              <a:off x="3860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Chevron 100"/>
            <p:cNvSpPr/>
            <p:nvPr/>
          </p:nvSpPr>
          <p:spPr>
            <a:xfrm>
              <a:off x="5029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Chevron 101"/>
            <p:cNvSpPr/>
            <p:nvPr/>
          </p:nvSpPr>
          <p:spPr>
            <a:xfrm>
              <a:off x="6146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Chevron 102"/>
            <p:cNvSpPr/>
            <p:nvPr/>
          </p:nvSpPr>
          <p:spPr>
            <a:xfrm>
              <a:off x="7315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Chevron 103"/>
            <p:cNvSpPr/>
            <p:nvPr/>
          </p:nvSpPr>
          <p:spPr>
            <a:xfrm>
              <a:off x="84836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Chevron 104"/>
            <p:cNvSpPr/>
            <p:nvPr/>
          </p:nvSpPr>
          <p:spPr>
            <a:xfrm>
              <a:off x="9652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0" y="26260425"/>
            <a:ext cx="9144000" cy="1196975"/>
          </a:xfrm>
          <a:prstGeom prst="rect">
            <a:avLst/>
          </a:prstGeom>
          <a:solidFill>
            <a:srgbClr val="B311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65" name="TextBox 108"/>
          <p:cNvSpPr txBox="1">
            <a:spLocks noChangeArrowheads="1"/>
          </p:cNvSpPr>
          <p:nvPr/>
        </p:nvSpPr>
        <p:spPr bwMode="auto">
          <a:xfrm>
            <a:off x="6816725" y="22232938"/>
            <a:ext cx="155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prstClr val="white"/>
                </a:solidFill>
                <a:latin typeface="Courier" charset="0"/>
                <a:cs typeface="Courier" charset="0"/>
              </a:rPr>
              <a:t>TEXTO</a:t>
            </a:r>
          </a:p>
        </p:txBody>
      </p:sp>
      <p:sp>
        <p:nvSpPr>
          <p:cNvPr id="14366" name="TextBox 109"/>
          <p:cNvSpPr txBox="1">
            <a:spLocks noChangeArrowheads="1"/>
          </p:cNvSpPr>
          <p:nvPr/>
        </p:nvSpPr>
        <p:spPr bwMode="auto">
          <a:xfrm>
            <a:off x="6788150" y="23156863"/>
            <a:ext cx="155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prstClr val="white"/>
                </a:solidFill>
                <a:latin typeface="Courier" charset="0"/>
                <a:cs typeface="Courier" charset="0"/>
              </a:rPr>
              <a:t>TEXTO</a:t>
            </a:r>
          </a:p>
        </p:txBody>
      </p:sp>
      <p:sp>
        <p:nvSpPr>
          <p:cNvPr id="14367" name="TextBox 110"/>
          <p:cNvSpPr txBox="1">
            <a:spLocks noChangeArrowheads="1"/>
          </p:cNvSpPr>
          <p:nvPr/>
        </p:nvSpPr>
        <p:spPr bwMode="auto">
          <a:xfrm>
            <a:off x="6816725" y="24072850"/>
            <a:ext cx="155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prstClr val="white"/>
                </a:solidFill>
                <a:latin typeface="Courier" charset="0"/>
                <a:cs typeface="Courier" charset="0"/>
              </a:rPr>
              <a:t>TEXTO</a:t>
            </a:r>
          </a:p>
        </p:txBody>
      </p:sp>
      <p:sp>
        <p:nvSpPr>
          <p:cNvPr id="14368" name="TextBox 111"/>
          <p:cNvSpPr txBox="1">
            <a:spLocks noChangeArrowheads="1"/>
          </p:cNvSpPr>
          <p:nvPr/>
        </p:nvSpPr>
        <p:spPr bwMode="auto">
          <a:xfrm>
            <a:off x="6816725" y="25030113"/>
            <a:ext cx="155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prstClr val="white"/>
                </a:solidFill>
                <a:latin typeface="Courier" charset="0"/>
                <a:cs typeface="Courier" charset="0"/>
              </a:rPr>
              <a:t>TEXTO</a:t>
            </a:r>
          </a:p>
        </p:txBody>
      </p:sp>
      <p:sp>
        <p:nvSpPr>
          <p:cNvPr id="14369" name="TextBox 112"/>
          <p:cNvSpPr txBox="1">
            <a:spLocks noChangeArrowheads="1"/>
          </p:cNvSpPr>
          <p:nvPr/>
        </p:nvSpPr>
        <p:spPr bwMode="auto">
          <a:xfrm>
            <a:off x="614363" y="26655403"/>
            <a:ext cx="2949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prstClr val="white"/>
                </a:solidFill>
              </a:rPr>
              <a:t>¡</a:t>
            </a:r>
            <a:r>
              <a:rPr lang="en-US" sz="1800" b="1" dirty="0" err="1">
                <a:solidFill>
                  <a:prstClr val="white"/>
                </a:solidFill>
              </a:rPr>
              <a:t>Construyamos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salud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juntos</a:t>
            </a:r>
            <a:r>
              <a:rPr lang="en-US" sz="1800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5397" y="23142177"/>
            <a:ext cx="5587878" cy="1569660"/>
          </a:xfrm>
          <a:prstGeom prst="rect">
            <a:avLst/>
          </a:prstGeom>
          <a:solidFill>
            <a:srgbClr val="3A6D7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riesgos de la aplicación de la acupuntura son mínimos, sin embargo, se recomienda que acuda a un especialista certificado</a:t>
            </a:r>
          </a:p>
        </p:txBody>
      </p:sp>
      <p:sp>
        <p:nvSpPr>
          <p:cNvPr id="68" name="TextBox 45">
            <a:extLst>
              <a:ext uri="{FF2B5EF4-FFF2-40B4-BE49-F238E27FC236}">
                <a16:creationId xmlns:a16="http://schemas.microsoft.com/office/drawing/2014/main" id="{B52BF6CF-D9D7-428A-85D3-E34C40A0A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282" y="6228986"/>
            <a:ext cx="64301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chemeClr val="bg1"/>
                </a:solidFill>
              </a:rPr>
              <a:t>Esta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práctica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busca</a:t>
            </a:r>
            <a:r>
              <a:rPr lang="en-US" sz="2800" b="1" dirty="0">
                <a:solidFill>
                  <a:schemeClr val="bg1"/>
                </a:solidFill>
              </a:rPr>
              <a:t> la </a:t>
            </a:r>
            <a:r>
              <a:rPr lang="en-US" sz="2800" b="1" dirty="0" err="1">
                <a:solidFill>
                  <a:schemeClr val="bg1"/>
                </a:solidFill>
              </a:rPr>
              <a:t>estimulación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diferentes</a:t>
            </a:r>
            <a:r>
              <a:rPr lang="en-US" sz="2800" b="1" dirty="0">
                <a:solidFill>
                  <a:schemeClr val="bg1"/>
                </a:solidFill>
              </a:rPr>
              <a:t> zonas del </a:t>
            </a:r>
            <a:r>
              <a:rPr lang="en-US" sz="2800" b="1" dirty="0" err="1">
                <a:solidFill>
                  <a:schemeClr val="bg1"/>
                </a:solidFill>
              </a:rPr>
              <a:t>cuerpo</a:t>
            </a:r>
            <a:r>
              <a:rPr lang="en-US" sz="2800" b="1" dirty="0">
                <a:solidFill>
                  <a:schemeClr val="bg1"/>
                </a:solidFill>
              </a:rPr>
              <a:t> a </a:t>
            </a:r>
            <a:r>
              <a:rPr lang="en-US" sz="2800" b="1" dirty="0" err="1">
                <a:solidFill>
                  <a:schemeClr val="bg1"/>
                </a:solidFill>
              </a:rPr>
              <a:t>través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pequeñas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agujas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creando</a:t>
            </a:r>
            <a:r>
              <a:rPr lang="en-US" sz="2800" b="1" dirty="0">
                <a:solidFill>
                  <a:schemeClr val="bg1"/>
                </a:solidFill>
              </a:rPr>
              <a:t> un </a:t>
            </a:r>
            <a:r>
              <a:rPr lang="en-US" sz="2800" b="1" dirty="0" err="1">
                <a:solidFill>
                  <a:schemeClr val="bg1"/>
                </a:solidFill>
              </a:rPr>
              <a:t>cambio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en</a:t>
            </a:r>
            <a:r>
              <a:rPr lang="en-US" sz="2800" b="1" dirty="0">
                <a:solidFill>
                  <a:schemeClr val="bg1"/>
                </a:solidFill>
              </a:rPr>
              <a:t> las </a:t>
            </a:r>
            <a:r>
              <a:rPr lang="en-US" sz="2800" b="1" dirty="0" err="1">
                <a:solidFill>
                  <a:schemeClr val="bg1"/>
                </a:solidFill>
              </a:rPr>
              <a:t>funciones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0" name="TextBox 48">
            <a:extLst>
              <a:ext uri="{FF2B5EF4-FFF2-40B4-BE49-F238E27FC236}">
                <a16:creationId xmlns:a16="http://schemas.microsoft.com/office/drawing/2014/main" id="{8AA48A3F-3812-4751-80E0-43830148E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4437161"/>
            <a:ext cx="5680075" cy="1569660"/>
          </a:xfrm>
          <a:prstGeom prst="rect">
            <a:avLst/>
          </a:prstGeom>
          <a:solidFill>
            <a:srgbClr val="3A6D7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chemeClr val="bg1"/>
                </a:solidFill>
              </a:rPr>
              <a:t>El </a:t>
            </a:r>
            <a:r>
              <a:rPr lang="en-US" b="1" dirty="0" err="1">
                <a:solidFill>
                  <a:schemeClr val="bg1"/>
                </a:solidFill>
              </a:rPr>
              <a:t>mecanismo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acción</a:t>
            </a:r>
            <a:r>
              <a:rPr lang="en-US" b="1" dirty="0">
                <a:solidFill>
                  <a:schemeClr val="bg1"/>
                </a:solidFill>
              </a:rPr>
              <a:t> de la </a:t>
            </a:r>
            <a:r>
              <a:rPr lang="en-US" b="1" dirty="0" err="1">
                <a:solidFill>
                  <a:schemeClr val="bg1"/>
                </a:solidFill>
              </a:rPr>
              <a:t>acupuntura</a:t>
            </a:r>
            <a:r>
              <a:rPr lang="en-US" b="1" dirty="0">
                <a:solidFill>
                  <a:schemeClr val="bg1"/>
                </a:solidFill>
              </a:rPr>
              <a:t> es </a:t>
            </a:r>
            <a:r>
              <a:rPr lang="en-US" b="1" dirty="0" err="1">
                <a:solidFill>
                  <a:schemeClr val="bg1"/>
                </a:solidFill>
              </a:rPr>
              <a:t>sobre</a:t>
            </a:r>
            <a:r>
              <a:rPr lang="en-US" b="1" dirty="0">
                <a:solidFill>
                  <a:schemeClr val="bg1"/>
                </a:solidFill>
              </a:rPr>
              <a:t> las </a:t>
            </a:r>
            <a:r>
              <a:rPr lang="en-US" b="1" dirty="0" err="1">
                <a:solidFill>
                  <a:schemeClr val="bg1"/>
                </a:solidFill>
              </a:rPr>
              <a:t>fibras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nerviosas</a:t>
            </a:r>
            <a:r>
              <a:rPr lang="en-US" b="1" dirty="0">
                <a:solidFill>
                  <a:schemeClr val="bg1"/>
                </a:solidFill>
              </a:rPr>
              <a:t>, con lo </a:t>
            </a:r>
            <a:r>
              <a:rPr lang="en-US" b="1" dirty="0" err="1">
                <a:solidFill>
                  <a:schemeClr val="bg1"/>
                </a:solidFill>
              </a:rPr>
              <a:t>cual</a:t>
            </a:r>
            <a:r>
              <a:rPr lang="en-US" b="1" dirty="0">
                <a:solidFill>
                  <a:schemeClr val="bg1"/>
                </a:solidFill>
              </a:rPr>
              <a:t> se </a:t>
            </a:r>
            <a:r>
              <a:rPr lang="en-US" b="1" dirty="0" err="1">
                <a:solidFill>
                  <a:schemeClr val="bg1"/>
                </a:solidFill>
              </a:rPr>
              <a:t>estaría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estimulando</a:t>
            </a:r>
            <a:r>
              <a:rPr lang="en-US" b="1" dirty="0">
                <a:solidFill>
                  <a:schemeClr val="bg1"/>
                </a:solidFill>
              </a:rPr>
              <a:t> la </a:t>
            </a:r>
            <a:r>
              <a:rPr lang="en-US" b="1" dirty="0" err="1">
                <a:solidFill>
                  <a:schemeClr val="bg1"/>
                </a:solidFill>
              </a:rPr>
              <a:t>liberación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sustancias</a:t>
            </a:r>
            <a:r>
              <a:rPr lang="en-US" b="1" dirty="0">
                <a:solidFill>
                  <a:schemeClr val="bg1"/>
                </a:solidFill>
              </a:rPr>
              <a:t> para la </a:t>
            </a:r>
            <a:r>
              <a:rPr lang="en-US" b="1" dirty="0" err="1">
                <a:solidFill>
                  <a:schemeClr val="bg1"/>
                </a:solidFill>
              </a:rPr>
              <a:t>reducción</a:t>
            </a:r>
            <a:r>
              <a:rPr lang="en-US" b="1" dirty="0">
                <a:solidFill>
                  <a:schemeClr val="bg1"/>
                </a:solidFill>
              </a:rPr>
              <a:t> del dolor</a:t>
            </a:r>
          </a:p>
        </p:txBody>
      </p:sp>
      <p:sp>
        <p:nvSpPr>
          <p:cNvPr id="71" name="TextBox 48">
            <a:extLst>
              <a:ext uri="{FF2B5EF4-FFF2-40B4-BE49-F238E27FC236}">
                <a16:creationId xmlns:a16="http://schemas.microsoft.com/office/drawing/2014/main" id="{89865F1C-B877-46EC-A271-E28CB7B08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613" y="12228108"/>
            <a:ext cx="5680075" cy="1200329"/>
          </a:xfrm>
          <a:prstGeom prst="rect">
            <a:avLst/>
          </a:prstGeom>
          <a:solidFill>
            <a:srgbClr val="3A6D7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chemeClr val="bg1"/>
                </a:solidFill>
              </a:rPr>
              <a:t>Se </a:t>
            </a:r>
            <a:r>
              <a:rPr lang="en-US" b="1" dirty="0" err="1">
                <a:solidFill>
                  <a:schemeClr val="bg1"/>
                </a:solidFill>
              </a:rPr>
              <a:t>usa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específicamente</a:t>
            </a:r>
            <a:r>
              <a:rPr lang="en-US" b="1" dirty="0">
                <a:solidFill>
                  <a:schemeClr val="bg1"/>
                </a:solidFill>
              </a:rPr>
              <a:t> para </a:t>
            </a:r>
            <a:r>
              <a:rPr lang="en-US" b="1" dirty="0" err="1">
                <a:solidFill>
                  <a:schemeClr val="bg1"/>
                </a:solidFill>
              </a:rPr>
              <a:t>tratar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enfermedades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característica</a:t>
            </a:r>
            <a:r>
              <a:rPr lang="en-US" b="1" dirty="0">
                <a:solidFill>
                  <a:schemeClr val="bg1"/>
                </a:solidFill>
              </a:rPr>
              <a:t> es la </a:t>
            </a:r>
            <a:r>
              <a:rPr lang="en-US" b="1" dirty="0" err="1">
                <a:solidFill>
                  <a:schemeClr val="bg1"/>
                </a:solidFill>
              </a:rPr>
              <a:t>presencia</a:t>
            </a:r>
            <a:r>
              <a:rPr lang="en-US" b="1" dirty="0">
                <a:solidFill>
                  <a:schemeClr val="bg1"/>
                </a:solidFill>
              </a:rPr>
              <a:t> de dolor</a:t>
            </a:r>
          </a:p>
        </p:txBody>
      </p:sp>
      <p:sp>
        <p:nvSpPr>
          <p:cNvPr id="72" name="TextBox 48">
            <a:extLst>
              <a:ext uri="{FF2B5EF4-FFF2-40B4-BE49-F238E27FC236}">
                <a16:creationId xmlns:a16="http://schemas.microsoft.com/office/drawing/2014/main" id="{743FDDAE-83E6-4D4D-A2B8-13DB71ECE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1" y="17065426"/>
            <a:ext cx="5680075" cy="3416320"/>
          </a:xfrm>
          <a:prstGeom prst="rect">
            <a:avLst/>
          </a:prstGeom>
          <a:solidFill>
            <a:srgbClr val="3A6D7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CR" b="1" dirty="0">
                <a:solidFill>
                  <a:schemeClr val="bg1"/>
                </a:solidFill>
              </a:rPr>
              <a:t>Algunas patologías donde se recomienda su uso: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Dolores lumbares crónicos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Osteoartritis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Dolores de cabeza, migrañas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Síndrome de túnel carpiano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Fibromialgia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Contracturas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Ansiedad, depresión, estrés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TextBox 112">
            <a:extLst>
              <a:ext uri="{FF2B5EF4-FFF2-40B4-BE49-F238E27FC236}">
                <a16:creationId xmlns:a16="http://schemas.microsoft.com/office/drawing/2014/main" id="{AC2D1A35-47A1-496D-8217-013812537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975" y="26674246"/>
            <a:ext cx="2949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prstClr val="white"/>
                </a:solidFill>
              </a:rPr>
              <a:t>Servicio Médico UNED</a:t>
            </a:r>
          </a:p>
        </p:txBody>
      </p:sp>
      <p:pic>
        <p:nvPicPr>
          <p:cNvPr id="1026" name="Picture 2" descr="Resultado de imagen para acupuntura">
            <a:extLst>
              <a:ext uri="{FF2B5EF4-FFF2-40B4-BE49-F238E27FC236}">
                <a16:creationId xmlns:a16="http://schemas.microsoft.com/office/drawing/2014/main" id="{65BAA44E-F85C-49E2-98FB-8FBFF11A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" y="17285966"/>
            <a:ext cx="2369356" cy="33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cupuntura">
            <a:extLst>
              <a:ext uri="{FF2B5EF4-FFF2-40B4-BE49-F238E27FC236}">
                <a16:creationId xmlns:a16="http://schemas.microsoft.com/office/drawing/2014/main" id="{1BC5D2CF-B1FD-401A-8D17-FC397814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70" y="7136927"/>
            <a:ext cx="3736339" cy="373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acupuntura">
            <a:extLst>
              <a:ext uri="{FF2B5EF4-FFF2-40B4-BE49-F238E27FC236}">
                <a16:creationId xmlns:a16="http://schemas.microsoft.com/office/drawing/2014/main" id="{7584A55F-E116-4B17-991C-AF4B0ABD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9" y="11822397"/>
            <a:ext cx="2456274" cy="21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acupuntura">
            <a:extLst>
              <a:ext uri="{FF2B5EF4-FFF2-40B4-BE49-F238E27FC236}">
                <a16:creationId xmlns:a16="http://schemas.microsoft.com/office/drawing/2014/main" id="{10E740E4-1774-41A6-9140-5749038D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6170" y="22994126"/>
            <a:ext cx="3465581" cy="27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8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4494</TotalTime>
  <Words>158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Browallia New</vt:lpstr>
      <vt:lpstr>Calibri</vt:lpstr>
      <vt:lpstr>Century Gothic</vt:lpstr>
      <vt:lpstr>Courier</vt:lpstr>
      <vt:lpstr>Wingdings 3</vt:lpstr>
      <vt:lpstr>Ion Boardroom</vt:lpstr>
      <vt:lpstr>PowerPoint Presentation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Lourdes Arce Espinoza</cp:lastModifiedBy>
  <cp:revision>126</cp:revision>
  <dcterms:created xsi:type="dcterms:W3CDTF">2013-02-06T15:19:00Z</dcterms:created>
  <dcterms:modified xsi:type="dcterms:W3CDTF">2019-04-08T18:51:11Z</dcterms:modified>
</cp:coreProperties>
</file>