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78" r:id="rId1"/>
  </p:sldMasterIdLst>
  <p:notesMasterIdLst>
    <p:notesMasterId r:id="rId3"/>
  </p:notesMasterIdLst>
  <p:sldIdLst>
    <p:sldId id="257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1166"/>
    <a:srgbClr val="DC9800"/>
    <a:srgbClr val="D9614C"/>
    <a:srgbClr val="CA2B1C"/>
    <a:srgbClr val="FFD462"/>
    <a:srgbClr val="EAA100"/>
    <a:srgbClr val="1CDFFD"/>
    <a:srgbClr val="CA0000"/>
    <a:srgbClr val="E40000"/>
    <a:srgbClr val="AA2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15" autoAdjust="0"/>
    <p:restoredTop sz="94660"/>
  </p:normalViewPr>
  <p:slideViewPr>
    <p:cSldViewPr snapToGrid="0" snapToObjects="1">
      <p:cViewPr>
        <p:scale>
          <a:sx n="78" d="100"/>
          <a:sy n="78" d="100"/>
        </p:scale>
        <p:origin x="1253" y="-10234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381086-02C1-E749-81E8-133770756C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330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5791206"/>
            <a:ext cx="6620968" cy="1331832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19109520"/>
            <a:ext cx="6620968" cy="344568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569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4" y="19202348"/>
            <a:ext cx="6620967" cy="226695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2743202"/>
            <a:ext cx="6620968" cy="145626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21469300"/>
            <a:ext cx="6620966" cy="197484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911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5791200"/>
            <a:ext cx="6620968" cy="7924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14630400"/>
            <a:ext cx="6620968" cy="94488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97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5791200"/>
            <a:ext cx="6001049" cy="929349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48178" y="15084696"/>
            <a:ext cx="5461159" cy="1368696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17402628"/>
            <a:ext cx="6620968" cy="67056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8" y="3885012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99691" y="10455148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7767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2496804"/>
            <a:ext cx="6620968" cy="661272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19109524"/>
            <a:ext cx="6620968" cy="34416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3052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5" y="7924800"/>
            <a:ext cx="2210725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10668000"/>
            <a:ext cx="2196084" cy="143573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7924800"/>
            <a:ext cx="2202754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7" y="10668000"/>
            <a:ext cx="2210671" cy="143573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7924800"/>
            <a:ext cx="2199658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10668000"/>
            <a:ext cx="2199658" cy="143573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8534400"/>
            <a:ext cx="0" cy="158496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8534400"/>
            <a:ext cx="0" cy="158675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991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17003796"/>
            <a:ext cx="2205612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89475" y="8839200"/>
            <a:ext cx="2205612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19308850"/>
            <a:ext cx="2205612" cy="26367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17003796"/>
            <a:ext cx="2198466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917791" y="8839200"/>
            <a:ext cx="2198466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19308846"/>
            <a:ext cx="2201378" cy="26367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7003796"/>
            <a:ext cx="2199658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8839200"/>
            <a:ext cx="2199658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5" y="19308838"/>
            <a:ext cx="2202571" cy="26367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8534400"/>
            <a:ext cx="0" cy="158496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8534400"/>
            <a:ext cx="0" cy="158675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950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383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3" y="1720858"/>
            <a:ext cx="1314793" cy="2330450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3092820"/>
            <a:ext cx="5568812" cy="2193253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7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76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4" y="11446938"/>
            <a:ext cx="6620967" cy="7662588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19109524"/>
            <a:ext cx="6620968" cy="34416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27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1" y="8242306"/>
            <a:ext cx="3298113" cy="1678305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6" y="8224374"/>
            <a:ext cx="3298115" cy="1680098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2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7620000"/>
            <a:ext cx="3298112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1" y="10058400"/>
            <a:ext cx="3298113" cy="1496695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7" y="7620000"/>
            <a:ext cx="3298113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7" y="10058400"/>
            <a:ext cx="3298113" cy="1496695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20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0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731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5791200"/>
            <a:ext cx="2551462" cy="5791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8" y="5791200"/>
            <a:ext cx="3898013" cy="18288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12517126"/>
            <a:ext cx="2551461" cy="1158239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75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7416768"/>
            <a:ext cx="3820674" cy="6299232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8" y="4572000"/>
            <a:ext cx="2400925" cy="18288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14630400"/>
            <a:ext cx="3814728" cy="54864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30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6705600"/>
            <a:ext cx="2819400" cy="11277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1828800"/>
            <a:ext cx="1600200" cy="64008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73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24384000"/>
            <a:ext cx="990600" cy="3962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10668000"/>
            <a:ext cx="4191000" cy="16764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11582400"/>
            <a:ext cx="2362200" cy="94488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1810872"/>
            <a:ext cx="7055380" cy="56021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8211702"/>
            <a:ext cx="6711654" cy="16781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6009091" y="7658074"/>
            <a:ext cx="3962396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443643" y="13396474"/>
            <a:ext cx="15439180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2" y="1182946"/>
            <a:ext cx="628813" cy="307074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857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  <p:sldLayoutId id="2147483990" r:id="rId12"/>
    <p:sldLayoutId id="2147483991" r:id="rId13"/>
    <p:sldLayoutId id="2147483992" r:id="rId14"/>
    <p:sldLayoutId id="2147483993" r:id="rId15"/>
    <p:sldLayoutId id="2147483994" r:id="rId16"/>
    <p:sldLayoutId id="21474839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615950" y="739775"/>
            <a:ext cx="3232150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15950" y="781050"/>
            <a:ext cx="3559175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00663" y="739775"/>
            <a:ext cx="3232150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937125" y="781050"/>
            <a:ext cx="3595688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175125" y="168275"/>
            <a:ext cx="762000" cy="763588"/>
          </a:xfrm>
          <a:prstGeom prst="ellipse">
            <a:avLst/>
          </a:prstGeom>
          <a:solidFill>
            <a:schemeClr val="tx1"/>
          </a:solidFill>
          <a:ln>
            <a:solidFill>
              <a:schemeClr val="accent5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17387" y="885453"/>
            <a:ext cx="796342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ln w="18000">
                  <a:solidFill>
                    <a:schemeClr val="accent5"/>
                  </a:solidFill>
                  <a:prstDash val="solid"/>
                  <a:miter lim="800000"/>
                </a:ln>
                <a:latin typeface="Berlin Sans FB" panose="020E0602020502020306" pitchFamily="34" charset="0"/>
                <a:cs typeface="Britannic Bold"/>
              </a:rPr>
              <a:t>Antígeno</a:t>
            </a:r>
            <a:r>
              <a:rPr lang="en-US" sz="5400" b="1" dirty="0">
                <a:ln w="18000">
                  <a:solidFill>
                    <a:schemeClr val="accent5"/>
                  </a:solidFill>
                  <a:prstDash val="solid"/>
                  <a:miter lim="800000"/>
                </a:ln>
                <a:latin typeface="Berlin Sans FB" panose="020E0602020502020306" pitchFamily="34" charset="0"/>
                <a:cs typeface="Britannic Bold"/>
              </a:rPr>
              <a:t> </a:t>
            </a:r>
            <a:r>
              <a:rPr lang="en-US" sz="5400" b="1" dirty="0" err="1">
                <a:ln w="18000">
                  <a:solidFill>
                    <a:schemeClr val="accent5"/>
                  </a:solidFill>
                  <a:prstDash val="solid"/>
                  <a:miter lim="800000"/>
                </a:ln>
                <a:latin typeface="Berlin Sans FB" panose="020E0602020502020306" pitchFamily="34" charset="0"/>
                <a:cs typeface="Britannic Bold"/>
              </a:rPr>
              <a:t>prostático</a:t>
            </a:r>
            <a:r>
              <a:rPr lang="en-US" sz="5400" b="1" dirty="0">
                <a:ln w="18000">
                  <a:solidFill>
                    <a:schemeClr val="accent5"/>
                  </a:solidFill>
                  <a:prstDash val="solid"/>
                  <a:miter lim="800000"/>
                </a:ln>
                <a:latin typeface="Berlin Sans FB" panose="020E0602020502020306" pitchFamily="34" charset="0"/>
                <a:cs typeface="Britannic Bold"/>
              </a:rPr>
              <a:t>, para que </a:t>
            </a:r>
            <a:r>
              <a:rPr lang="en-US" sz="5400" b="1" dirty="0" err="1">
                <a:ln w="18000">
                  <a:solidFill>
                    <a:schemeClr val="accent5"/>
                  </a:solidFill>
                  <a:prstDash val="solid"/>
                  <a:miter lim="800000"/>
                </a:ln>
                <a:latin typeface="Berlin Sans FB" panose="020E0602020502020306" pitchFamily="34" charset="0"/>
                <a:cs typeface="Britannic Bold"/>
              </a:rPr>
              <a:t>sirve</a:t>
            </a:r>
            <a:r>
              <a:rPr lang="en-US" sz="5400" b="1" dirty="0">
                <a:ln w="18000">
                  <a:solidFill>
                    <a:schemeClr val="accent5"/>
                  </a:solidFill>
                  <a:prstDash val="solid"/>
                  <a:miter lim="800000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5400" b="1" dirty="0">
              <a:ln w="18000">
                <a:solidFill>
                  <a:schemeClr val="accent5"/>
                </a:solidFill>
                <a:prstDash val="solid"/>
                <a:miter lim="800000"/>
              </a:ln>
              <a:latin typeface="Berlin Sans FB" panose="020E0602020502020306" pitchFamily="34" charset="0"/>
              <a:cs typeface="Britannic Bold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2281238" y="2933700"/>
            <a:ext cx="4595812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19288" y="2976563"/>
            <a:ext cx="5311775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</p:cNvCxnSpPr>
          <p:nvPr/>
        </p:nvCxnSpPr>
        <p:spPr>
          <a:xfrm>
            <a:off x="381777" y="5095082"/>
            <a:ext cx="8281988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cxnSpLocks/>
          </p:cNvCxnSpPr>
          <p:nvPr/>
        </p:nvCxnSpPr>
        <p:spPr>
          <a:xfrm>
            <a:off x="300805" y="7926378"/>
            <a:ext cx="836296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ardrop 19"/>
          <p:cNvSpPr/>
          <p:nvPr/>
        </p:nvSpPr>
        <p:spPr>
          <a:xfrm>
            <a:off x="7181224" y="5510902"/>
            <a:ext cx="1549385" cy="1578973"/>
          </a:xfrm>
          <a:prstGeom prst="teardrop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3" name="Teardrop 92"/>
          <p:cNvSpPr/>
          <p:nvPr/>
        </p:nvSpPr>
        <p:spPr>
          <a:xfrm>
            <a:off x="7386638" y="5691723"/>
            <a:ext cx="1146175" cy="1133184"/>
          </a:xfrm>
          <a:prstGeom prst="teardrop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6996540" y="8104336"/>
            <a:ext cx="1311275" cy="1309687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074858" y="8169054"/>
            <a:ext cx="1147762" cy="1147762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7275680" y="8405813"/>
            <a:ext cx="725488" cy="725488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9" name="Straight Connector 98"/>
          <p:cNvCxnSpPr>
            <a:cxnSpLocks/>
          </p:cNvCxnSpPr>
          <p:nvPr/>
        </p:nvCxnSpPr>
        <p:spPr>
          <a:xfrm>
            <a:off x="615950" y="10245725"/>
            <a:ext cx="8310563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>
            <a:cxnSpLocks/>
          </p:cNvCxnSpPr>
          <p:nvPr/>
        </p:nvCxnSpPr>
        <p:spPr>
          <a:xfrm>
            <a:off x="555486" y="13058775"/>
            <a:ext cx="837102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0" name="Frame 219"/>
          <p:cNvSpPr/>
          <p:nvPr/>
        </p:nvSpPr>
        <p:spPr>
          <a:xfrm>
            <a:off x="735436" y="10713687"/>
            <a:ext cx="2069861" cy="1743832"/>
          </a:xfrm>
          <a:prstGeom prst="fram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1CDFFD"/>
              </a:solidFill>
            </a:endParaRPr>
          </a:p>
        </p:txBody>
      </p:sp>
      <p:sp>
        <p:nvSpPr>
          <p:cNvPr id="15506" name="TextBox 229"/>
          <p:cNvSpPr txBox="1">
            <a:spLocks noChangeArrowheads="1"/>
          </p:cNvSpPr>
          <p:nvPr/>
        </p:nvSpPr>
        <p:spPr bwMode="auto">
          <a:xfrm>
            <a:off x="123032" y="26420960"/>
            <a:ext cx="66119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2800" dirty="0">
                <a:latin typeface="Berlin Sans FB" panose="020E0602020502020306" pitchFamily="34" charset="0"/>
                <a:cs typeface="Britannic Bold" charset="0"/>
              </a:rPr>
              <a:t>CONSTRUYAMOS SALUD JUNTOS</a:t>
            </a:r>
          </a:p>
        </p:txBody>
      </p:sp>
      <p:pic>
        <p:nvPicPr>
          <p:cNvPr id="229" name="Gráfico 228" descr="Tendencia al alza">
            <a:extLst>
              <a:ext uri="{FF2B5EF4-FFF2-40B4-BE49-F238E27FC236}">
                <a16:creationId xmlns:a16="http://schemas.microsoft.com/office/drawing/2014/main" id="{F554F80D-0C7A-4E54-83C6-716C3E9128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4893" y="11092084"/>
            <a:ext cx="1226345" cy="1082873"/>
          </a:xfrm>
          <a:prstGeom prst="rect">
            <a:avLst/>
          </a:prstGeom>
        </p:spPr>
      </p:pic>
      <p:pic>
        <p:nvPicPr>
          <p:cNvPr id="234" name="Gráfico 233" descr="Medicina">
            <a:extLst>
              <a:ext uri="{FF2B5EF4-FFF2-40B4-BE49-F238E27FC236}">
                <a16:creationId xmlns:a16="http://schemas.microsoft.com/office/drawing/2014/main" id="{52F7F279-91EE-4506-B1D5-99A7703768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031158" y="15254617"/>
            <a:ext cx="1264608" cy="1184319"/>
          </a:xfrm>
          <a:prstGeom prst="rect">
            <a:avLst/>
          </a:prstGeom>
        </p:spPr>
      </p:pic>
      <p:sp>
        <p:nvSpPr>
          <p:cNvPr id="178" name="Frame 219">
            <a:extLst>
              <a:ext uri="{FF2B5EF4-FFF2-40B4-BE49-F238E27FC236}">
                <a16:creationId xmlns:a16="http://schemas.microsoft.com/office/drawing/2014/main" id="{10FD4EE7-4E83-43D6-AB07-53B9A687E556}"/>
              </a:ext>
            </a:extLst>
          </p:cNvPr>
          <p:cNvSpPr/>
          <p:nvPr/>
        </p:nvSpPr>
        <p:spPr>
          <a:xfrm>
            <a:off x="6628532" y="14951687"/>
            <a:ext cx="2069861" cy="1743832"/>
          </a:xfrm>
          <a:prstGeom prst="fram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1CDFFD"/>
              </a:solidFill>
            </a:endParaRPr>
          </a:p>
        </p:txBody>
      </p:sp>
      <p:sp>
        <p:nvSpPr>
          <p:cNvPr id="180" name="TextBox 234">
            <a:extLst>
              <a:ext uri="{FF2B5EF4-FFF2-40B4-BE49-F238E27FC236}">
                <a16:creationId xmlns:a16="http://schemas.microsoft.com/office/drawing/2014/main" id="{DC885A20-A724-4894-8407-4AB0374D5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9240" y="26466284"/>
            <a:ext cx="32254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SERVICIO MÉDICO UNED</a:t>
            </a:r>
          </a:p>
        </p:txBody>
      </p:sp>
      <p:pic>
        <p:nvPicPr>
          <p:cNvPr id="241" name="Gráfico 240" descr="Mano levantada">
            <a:extLst>
              <a:ext uri="{FF2B5EF4-FFF2-40B4-BE49-F238E27FC236}">
                <a16:creationId xmlns:a16="http://schemas.microsoft.com/office/drawing/2014/main" id="{E10669AC-BE6B-447C-882B-C5649B80322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47943" y="17971222"/>
            <a:ext cx="1131351" cy="1131351"/>
          </a:xfrm>
          <a:prstGeom prst="rect">
            <a:avLst/>
          </a:prstGeom>
        </p:spPr>
      </p:pic>
      <p:pic>
        <p:nvPicPr>
          <p:cNvPr id="243" name="Gráfico 242" descr="Advertencia">
            <a:extLst>
              <a:ext uri="{FF2B5EF4-FFF2-40B4-BE49-F238E27FC236}">
                <a16:creationId xmlns:a16="http://schemas.microsoft.com/office/drawing/2014/main" id="{59DC4A1C-621E-4432-93A3-1072136F520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7382" y="23963205"/>
            <a:ext cx="1377705" cy="1377705"/>
          </a:xfrm>
          <a:prstGeom prst="rect">
            <a:avLst/>
          </a:prstGeom>
        </p:spPr>
      </p:pic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A7B71BBC-2095-490B-A310-E33FE8BF074E}"/>
              </a:ext>
            </a:extLst>
          </p:cNvPr>
          <p:cNvCxnSpPr>
            <a:cxnSpLocks/>
          </p:cNvCxnSpPr>
          <p:nvPr/>
        </p:nvCxnSpPr>
        <p:spPr>
          <a:xfrm>
            <a:off x="517387" y="17019246"/>
            <a:ext cx="837102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A6BCC6E-F2D1-4755-A561-7F5552E3C05C}"/>
              </a:ext>
            </a:extLst>
          </p:cNvPr>
          <p:cNvCxnSpPr>
            <a:cxnSpLocks/>
          </p:cNvCxnSpPr>
          <p:nvPr/>
        </p:nvCxnSpPr>
        <p:spPr>
          <a:xfrm>
            <a:off x="555486" y="20064993"/>
            <a:ext cx="837102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2593BEF6-9231-4C4F-89E6-7622FB670C57}"/>
              </a:ext>
            </a:extLst>
          </p:cNvPr>
          <p:cNvCxnSpPr>
            <a:cxnSpLocks/>
          </p:cNvCxnSpPr>
          <p:nvPr/>
        </p:nvCxnSpPr>
        <p:spPr>
          <a:xfrm>
            <a:off x="644525" y="22914617"/>
            <a:ext cx="837102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484D948-E6A1-40F8-9C00-6F3504D4B351}"/>
              </a:ext>
            </a:extLst>
          </p:cNvPr>
          <p:cNvSpPr txBox="1"/>
          <p:nvPr/>
        </p:nvSpPr>
        <p:spPr>
          <a:xfrm flipH="1">
            <a:off x="202641" y="3035676"/>
            <a:ext cx="80199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000" b="1" dirty="0"/>
              <a:t>El antígeno prostático específico, es una proteína producida por las células normales así como por células malignas de la glándula prostática</a:t>
            </a:r>
          </a:p>
          <a:p>
            <a:pPr algn="just"/>
            <a:endParaRPr lang="es-CR" sz="2000" b="1" dirty="0"/>
          </a:p>
          <a:p>
            <a:pPr algn="just"/>
            <a:r>
              <a:rPr lang="es-CR" sz="2000" b="1" dirty="0"/>
              <a:t>Para  la realización de esta prueba, es necesario tomar una muestra de sangre  para ser analizada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607863-830B-4720-AA96-D81FE966EFB4}"/>
              </a:ext>
            </a:extLst>
          </p:cNvPr>
          <p:cNvSpPr txBox="1"/>
          <p:nvPr/>
        </p:nvSpPr>
        <p:spPr>
          <a:xfrm>
            <a:off x="570720" y="8365528"/>
            <a:ext cx="65253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000" b="1" dirty="0"/>
              <a:t>Algunos estados benignos (no cancerosos) pueden causar aumento en la concentración del antígeno prostático</a:t>
            </a:r>
          </a:p>
          <a:p>
            <a:endParaRPr lang="es-CR" sz="20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A2CADE-23D0-4683-B233-9AFB6EA43C09}"/>
              </a:ext>
            </a:extLst>
          </p:cNvPr>
          <p:cNvSpPr txBox="1"/>
          <p:nvPr/>
        </p:nvSpPr>
        <p:spPr>
          <a:xfrm flipH="1">
            <a:off x="3227466" y="10693166"/>
            <a:ext cx="52479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b="1" dirty="0"/>
              <a:t>Las afecciones benignas más comunes de próstata que causan que se eleve la concentración del antígeno prostático son: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R" b="1" dirty="0"/>
              <a:t>La prostatitis (inflamación de la próstata)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R" b="1" dirty="0"/>
              <a:t>La hiperplasia benigna de la próstata (BPH) o agrandamiento de la próstata</a:t>
            </a:r>
          </a:p>
          <a:p>
            <a:endParaRPr lang="es-CR" dirty="0"/>
          </a:p>
        </p:txBody>
      </p:sp>
      <p:pic>
        <p:nvPicPr>
          <p:cNvPr id="13" name="Graphic 12" descr="Man">
            <a:extLst>
              <a:ext uri="{FF2B5EF4-FFF2-40B4-BE49-F238E27FC236}">
                <a16:creationId xmlns:a16="http://schemas.microsoft.com/office/drawing/2014/main" id="{097AA188-3AB0-4187-83BE-469C267FB59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181224" y="8256695"/>
            <a:ext cx="914400" cy="914400"/>
          </a:xfrm>
          <a:prstGeom prst="rect">
            <a:avLst/>
          </a:prstGeom>
        </p:spPr>
      </p:pic>
      <p:pic>
        <p:nvPicPr>
          <p:cNvPr id="16" name="Graphic 15" descr="Needle">
            <a:extLst>
              <a:ext uri="{FF2B5EF4-FFF2-40B4-BE49-F238E27FC236}">
                <a16:creationId xmlns:a16="http://schemas.microsoft.com/office/drawing/2014/main" id="{DA679AB4-E34F-41A7-A11B-58C8A7A6079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580740" y="5592764"/>
            <a:ext cx="1083025" cy="108302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D5AAE95-6F9A-4FD2-A998-92873FFBC851}"/>
              </a:ext>
            </a:extLst>
          </p:cNvPr>
          <p:cNvSpPr txBox="1"/>
          <p:nvPr/>
        </p:nvSpPr>
        <p:spPr>
          <a:xfrm>
            <a:off x="644525" y="14347238"/>
            <a:ext cx="586494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s-CR" sz="2000" b="1" dirty="0"/>
              <a:t>Un nivel de antígeno prostático normal se considera que es de 4.0 nanogramos por mililitro (ng/ml) de sangre</a:t>
            </a:r>
            <a:endParaRPr lang="es-CR" b="1" dirty="0"/>
          </a:p>
          <a:p>
            <a:pPr algn="just" fontAlgn="base"/>
            <a:endParaRPr lang="es-CR" b="1" dirty="0"/>
          </a:p>
          <a:p>
            <a:pPr algn="just"/>
            <a:br>
              <a:rPr lang="es-CR" dirty="0"/>
            </a:br>
            <a:endParaRPr lang="es-CR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03C1E35-5F18-47FC-901B-88D91AFCBB60}"/>
              </a:ext>
            </a:extLst>
          </p:cNvPr>
          <p:cNvSpPr txBox="1"/>
          <p:nvPr/>
        </p:nvSpPr>
        <p:spPr>
          <a:xfrm>
            <a:off x="644525" y="20335292"/>
            <a:ext cx="80860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b="1" dirty="0"/>
              <a:t>Se recomienda realizarse el antígeno prostático y el tacto rectal una vez al año a partir de los 40 años</a:t>
            </a:r>
          </a:p>
          <a:p>
            <a:endParaRPr lang="es-CR" sz="2400" b="1" dirty="0"/>
          </a:p>
          <a:p>
            <a:endParaRPr lang="es-CR" sz="2400" b="1" dirty="0"/>
          </a:p>
          <a:p>
            <a:r>
              <a:rPr lang="es-CR" sz="2400" b="1" dirty="0"/>
              <a:t>Los resultados de los exámenes de laboratorio deben ser interpretados por un médico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8B779D-30C2-4762-A1C3-B163A520F2EC}"/>
              </a:ext>
            </a:extLst>
          </p:cNvPr>
          <p:cNvSpPr txBox="1"/>
          <p:nvPr/>
        </p:nvSpPr>
        <p:spPr>
          <a:xfrm flipH="1">
            <a:off x="2032731" y="17330872"/>
            <a:ext cx="56307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s-CR" sz="2000" b="1" dirty="0"/>
              <a:t>Para los hombres de 50 años o menos, se considera normal  por debajo de 2.5</a:t>
            </a:r>
          </a:p>
          <a:p>
            <a:pPr algn="just" fontAlgn="base"/>
            <a:endParaRPr lang="es-CR" sz="2000" b="1" dirty="0"/>
          </a:p>
          <a:p>
            <a:pPr algn="just" fontAlgn="base"/>
            <a:r>
              <a:rPr lang="es-CR" sz="2000" b="1" dirty="0"/>
              <a:t>Los hombres mayores a menudo tienen niveles ligeramente superiores a los de los </a:t>
            </a:r>
            <a:r>
              <a:rPr lang="es-CR" sz="2000" b="1"/>
              <a:t>hombres más jóvenes</a:t>
            </a:r>
            <a:endParaRPr lang="es-CR" sz="2000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BFB8053-DE3A-4CEA-A4E7-D5F759427AE3}"/>
              </a:ext>
            </a:extLst>
          </p:cNvPr>
          <p:cNvSpPr txBox="1"/>
          <p:nvPr/>
        </p:nvSpPr>
        <p:spPr>
          <a:xfrm flipH="1">
            <a:off x="761812" y="5719246"/>
            <a:ext cx="52902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000" b="1" dirty="0"/>
              <a:t>El antígeno prostático y el tacto rectal se utilizan como control preventivo de detección del cáncer de próstata y otras afecciones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44058FD-FA3E-430C-9FDF-C69F2FF6E9AC}"/>
              </a:ext>
            </a:extLst>
          </p:cNvPr>
          <p:cNvSpPr txBox="1"/>
          <p:nvPr/>
        </p:nvSpPr>
        <p:spPr>
          <a:xfrm>
            <a:off x="2986671" y="23937691"/>
            <a:ext cx="57295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000" b="1" dirty="0"/>
              <a:t>El médico le indicará si el resultado del antígeno prostático es  adecuado para la edad; tomando en cuenta los síntomas y su estado de salud general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4612</TotalTime>
  <Words>193</Words>
  <Application>Microsoft Office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ＭＳ Ｐゴシック</vt:lpstr>
      <vt:lpstr>Arial</vt:lpstr>
      <vt:lpstr>Berlin Sans FB</vt:lpstr>
      <vt:lpstr>Britannic Bold</vt:lpstr>
      <vt:lpstr>Calibri</vt:lpstr>
      <vt:lpstr>Century Gothic</vt:lpstr>
      <vt:lpstr>Times New Roman</vt:lpstr>
      <vt:lpstr>Wingdings 3</vt:lpstr>
      <vt:lpstr>Ion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141</cp:revision>
  <dcterms:created xsi:type="dcterms:W3CDTF">2013-02-06T15:19:00Z</dcterms:created>
  <dcterms:modified xsi:type="dcterms:W3CDTF">2019-07-09T20:27:43Z</dcterms:modified>
</cp:coreProperties>
</file>