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notesMasterIdLst>
    <p:notesMasterId r:id="rId3"/>
  </p:notesMasterIdLst>
  <p:sldIdLst>
    <p:sldId id="257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3" d="100"/>
          <a:sy n="83" d="100"/>
        </p:scale>
        <p:origin x="1614" y="-656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7857068"/>
            <a:ext cx="5714228" cy="9685856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17542934"/>
            <a:ext cx="5714228" cy="5621868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2" y="23482306"/>
            <a:ext cx="1212173" cy="1511300"/>
          </a:xfrm>
        </p:spPr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4" y="23482306"/>
            <a:ext cx="3932137" cy="15113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23482306"/>
            <a:ext cx="417516" cy="1511300"/>
          </a:xfrm>
        </p:spPr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7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8931460"/>
            <a:ext cx="7772400" cy="2266952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3728448"/>
            <a:ext cx="6858000" cy="12659904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198412"/>
            <a:ext cx="7772400" cy="197484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4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438410"/>
            <a:ext cx="7772399" cy="12496796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7373600"/>
            <a:ext cx="7772399" cy="57912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82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1" y="11006684"/>
            <a:ext cx="457319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7" y="2872456"/>
            <a:ext cx="457319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6" y="2438410"/>
            <a:ext cx="7091297" cy="10972796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2" y="13411200"/>
            <a:ext cx="6876133" cy="1524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17373600"/>
            <a:ext cx="7772400" cy="57912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6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3166592"/>
            <a:ext cx="7772401" cy="58752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41792"/>
            <a:ext cx="7772402" cy="3441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61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735801" y="11006684"/>
            <a:ext cx="457319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7" y="2872456"/>
            <a:ext cx="457319" cy="2339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6" y="2438410"/>
            <a:ext cx="7091297" cy="10972796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1" y="15544800"/>
            <a:ext cx="7772401" cy="3556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9100800"/>
            <a:ext cx="7772401" cy="4064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56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1" y="2438410"/>
            <a:ext cx="7772401" cy="1097279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1" y="14020800"/>
            <a:ext cx="7772401" cy="33528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40" y="17373600"/>
            <a:ext cx="7772401" cy="5791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17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438406"/>
            <a:ext cx="7772400" cy="582506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29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9" y="2438402"/>
            <a:ext cx="1676621" cy="20726404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38400"/>
            <a:ext cx="5990184" cy="207264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9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3234324"/>
            <a:ext cx="7772400" cy="58752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9109524"/>
            <a:ext cx="7772400" cy="3441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8568272"/>
            <a:ext cx="3813048" cy="1459653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8568274"/>
            <a:ext cx="3813048" cy="1459653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6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1" y="8873068"/>
            <a:ext cx="3540603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1480804"/>
            <a:ext cx="3813048" cy="11683992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8873068"/>
            <a:ext cx="3518480" cy="2305048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11480804"/>
            <a:ext cx="3813048" cy="11683992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83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438406"/>
            <a:ext cx="7772400" cy="582506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3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0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6231472"/>
            <a:ext cx="2862910" cy="575732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5" y="2438404"/>
            <a:ext cx="4627975" cy="207264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11988802"/>
            <a:ext cx="2862910" cy="738294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2743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6942688"/>
            <a:ext cx="4097204" cy="54864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3657600"/>
            <a:ext cx="3200400" cy="18288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12429088"/>
            <a:ext cx="4097204" cy="73152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438406"/>
            <a:ext cx="7772400" cy="582506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68274"/>
            <a:ext cx="7772400" cy="14596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3" y="23482306"/>
            <a:ext cx="1212173" cy="1511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 smtClean="0"/>
              <a:pPr>
                <a:defRPr/>
              </a:pPr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23482306"/>
            <a:ext cx="5990311" cy="1511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23482306"/>
            <a:ext cx="417516" cy="1511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C9626488-F8E4-1B4B-AA9E-527576367D4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45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03539" y="168274"/>
            <a:ext cx="833586" cy="806749"/>
          </a:xfrm>
          <a:prstGeom prst="ellipse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05052" y="1205314"/>
            <a:ext cx="668959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solidFill>
                  <a:srgbClr val="000000"/>
                </a:solidFill>
                <a:latin typeface="Britannic Bold"/>
                <a:cs typeface="Britannic Bold"/>
              </a:rPr>
              <a:t>ASPECTOS GENERALES DE LA</a:t>
            </a:r>
            <a:r>
              <a:rPr lang="en-US" sz="4000" b="1" dirty="0">
                <a:ln w="18000">
                  <a:solidFill>
                    <a:schemeClr val="accent5"/>
                  </a:solidFill>
                  <a:prstDash val="solid"/>
                  <a:miter lim="800000"/>
                </a:ln>
                <a:solidFill>
                  <a:srgbClr val="000000"/>
                </a:solidFill>
                <a:latin typeface="Britannic Bold"/>
                <a:ea typeface="+mn-ea"/>
                <a:cs typeface="Britannic Bold"/>
              </a:rPr>
              <a:t> AUTOESTIMA</a:t>
            </a:r>
          </a:p>
        </p:txBody>
      </p:sp>
      <p:sp>
        <p:nvSpPr>
          <p:cNvPr id="15368" name="TextBox 16"/>
          <p:cNvSpPr txBox="1">
            <a:spLocks noChangeArrowheads="1"/>
          </p:cNvSpPr>
          <p:nvPr/>
        </p:nvSpPr>
        <p:spPr bwMode="auto">
          <a:xfrm>
            <a:off x="1919288" y="3450144"/>
            <a:ext cx="57181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dirty="0">
                <a:latin typeface="Britannic Bold" charset="0"/>
                <a:cs typeface="Britannic Bold" charset="0"/>
              </a:rPr>
              <a:t>LA AUTOESTIMA ES EL VALOR QUE UN INDIVIDUO SE ATRIBUYE O CREE QUE OTROS LE ATRIBUYEN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2281238" y="293370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19288" y="2976563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371" name="TextBox 24"/>
          <p:cNvSpPr txBox="1">
            <a:spLocks noChangeArrowheads="1"/>
          </p:cNvSpPr>
          <p:nvPr/>
        </p:nvSpPr>
        <p:spPr bwMode="auto">
          <a:xfrm>
            <a:off x="558800" y="4832863"/>
            <a:ext cx="45569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chemeClr val="bg1"/>
                </a:solidFill>
                <a:latin typeface="+mn-lt"/>
                <a:cs typeface="Britannic Bold" charset="0"/>
              </a:rPr>
              <a:t>ASPECTOS DEL AUTOESTIMA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644525" y="5387975"/>
            <a:ext cx="801703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74" name="TextBox 28"/>
          <p:cNvSpPr txBox="1">
            <a:spLocks noChangeArrowheads="1"/>
          </p:cNvSpPr>
          <p:nvPr/>
        </p:nvSpPr>
        <p:spPr bwMode="auto">
          <a:xfrm>
            <a:off x="276079" y="5667811"/>
            <a:ext cx="3394074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3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Nadie</a:t>
            </a:r>
            <a:r>
              <a:rPr lang="en-US" sz="23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nace</a:t>
            </a:r>
            <a:r>
              <a:rPr lang="en-US" sz="23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con </a:t>
            </a:r>
            <a:r>
              <a:rPr lang="en-US" sz="23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baja</a:t>
            </a:r>
            <a:r>
              <a:rPr lang="en-US" sz="23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 o </a:t>
            </a:r>
            <a:r>
              <a:rPr lang="en-US" sz="23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alta</a:t>
            </a:r>
            <a:r>
              <a:rPr lang="en-US" sz="23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3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autoestima</a:t>
            </a:r>
            <a:endParaRPr lang="en-US" sz="2300" dirty="0">
              <a:solidFill>
                <a:schemeClr val="bg1"/>
              </a:solidFill>
              <a:latin typeface="Berlin Sans FB" panose="020E0602020502020306" pitchFamily="34" charset="0"/>
              <a:cs typeface="Britannic Bold" charset="0"/>
            </a:endParaRPr>
          </a:p>
        </p:txBody>
      </p:sp>
      <p:cxnSp>
        <p:nvCxnSpPr>
          <p:cNvPr id="35" name="Straight Connector 34"/>
          <p:cNvCxnSpPr>
            <a:endCxn id="22" idx="2"/>
          </p:cNvCxnSpPr>
          <p:nvPr/>
        </p:nvCxnSpPr>
        <p:spPr>
          <a:xfrm flipV="1">
            <a:off x="558800" y="9520935"/>
            <a:ext cx="7178675" cy="4119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715963" y="7351713"/>
            <a:ext cx="821055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87" name="TextBox 132"/>
          <p:cNvSpPr txBox="1">
            <a:spLocks noChangeArrowheads="1"/>
          </p:cNvSpPr>
          <p:nvPr/>
        </p:nvSpPr>
        <p:spPr bwMode="auto">
          <a:xfrm>
            <a:off x="168529" y="7720996"/>
            <a:ext cx="282218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La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autoestima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mantiene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construcción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durante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toda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la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vida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, sin embargo los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primeros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años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, son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determinantes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la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construcción</a:t>
            </a:r>
            <a:r>
              <a:rPr lang="en-US" sz="1600" dirty="0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 de la </a:t>
            </a:r>
            <a:r>
              <a:rPr lang="en-US" sz="1600" dirty="0" err="1">
                <a:solidFill>
                  <a:schemeClr val="bg1"/>
                </a:solidFill>
                <a:latin typeface="Berlin Sans FB" panose="020E0602020502020306" pitchFamily="34" charset="0"/>
                <a:cs typeface="Britannic Bold" charset="0"/>
              </a:rPr>
              <a:t>misma</a:t>
            </a:r>
            <a:endParaRPr lang="en-US" sz="1600" dirty="0">
              <a:solidFill>
                <a:schemeClr val="bg1"/>
              </a:solidFill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160" name="Rounded Rectangle 159"/>
          <p:cNvSpPr/>
          <p:nvPr/>
        </p:nvSpPr>
        <p:spPr>
          <a:xfrm>
            <a:off x="3067050" y="8456613"/>
            <a:ext cx="95250" cy="238125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3040063" y="8393113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2" name="Rounded Rectangle 161"/>
          <p:cNvSpPr/>
          <p:nvPr/>
        </p:nvSpPr>
        <p:spPr>
          <a:xfrm rot="19115001" flipH="1">
            <a:off x="3006725" y="8561388"/>
            <a:ext cx="93663" cy="30162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3" name="Rounded Rectangle 162"/>
          <p:cNvSpPr/>
          <p:nvPr/>
        </p:nvSpPr>
        <p:spPr>
          <a:xfrm rot="2381177" flipH="1">
            <a:off x="3141663" y="8572500"/>
            <a:ext cx="93662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4" name="Rounded Rectangle 163"/>
          <p:cNvSpPr/>
          <p:nvPr/>
        </p:nvSpPr>
        <p:spPr>
          <a:xfrm>
            <a:off x="3352800" y="8461375"/>
            <a:ext cx="95250" cy="236538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3325813" y="8397875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6" name="Rounded Rectangle 165"/>
          <p:cNvSpPr/>
          <p:nvPr/>
        </p:nvSpPr>
        <p:spPr>
          <a:xfrm rot="19115001" flipH="1">
            <a:off x="3292475" y="8566150"/>
            <a:ext cx="93663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7" name="Rounded Rectangle 166"/>
          <p:cNvSpPr/>
          <p:nvPr/>
        </p:nvSpPr>
        <p:spPr>
          <a:xfrm rot="2381177" flipH="1">
            <a:off x="3429000" y="8575675"/>
            <a:ext cx="92075" cy="31750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3627438" y="8461375"/>
            <a:ext cx="96837" cy="236538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3600450" y="8397875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70" name="Rounded Rectangle 169"/>
          <p:cNvSpPr/>
          <p:nvPr/>
        </p:nvSpPr>
        <p:spPr>
          <a:xfrm rot="19115001" flipH="1">
            <a:off x="3568700" y="8566150"/>
            <a:ext cx="92075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71" name="Rounded Rectangle 170"/>
          <p:cNvSpPr/>
          <p:nvPr/>
        </p:nvSpPr>
        <p:spPr>
          <a:xfrm rot="2381177" flipH="1">
            <a:off x="3703638" y="8575675"/>
            <a:ext cx="93662" cy="31750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cxnSp>
        <p:nvCxnSpPr>
          <p:cNvPr id="177" name="Straight Connector 176"/>
          <p:cNvCxnSpPr/>
          <p:nvPr/>
        </p:nvCxnSpPr>
        <p:spPr>
          <a:xfrm>
            <a:off x="785813" y="11601450"/>
            <a:ext cx="7842082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1" name="Heart 220"/>
          <p:cNvSpPr/>
          <p:nvPr/>
        </p:nvSpPr>
        <p:spPr>
          <a:xfrm>
            <a:off x="785813" y="11876088"/>
            <a:ext cx="1146175" cy="984250"/>
          </a:xfrm>
          <a:prstGeom prst="hear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2" name="Heart 221"/>
          <p:cNvSpPr/>
          <p:nvPr/>
        </p:nvSpPr>
        <p:spPr>
          <a:xfrm>
            <a:off x="989013" y="12101513"/>
            <a:ext cx="779462" cy="644525"/>
          </a:xfrm>
          <a:prstGeom prst="hear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34" name="TextBox 222"/>
          <p:cNvSpPr txBox="1">
            <a:spLocks noChangeArrowheads="1"/>
          </p:cNvSpPr>
          <p:nvPr/>
        </p:nvSpPr>
        <p:spPr bwMode="auto">
          <a:xfrm>
            <a:off x="4295173" y="9968403"/>
            <a:ext cx="388461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En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la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construcción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de la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autoestima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intervienen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también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las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cualidades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habilidades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, aptitudes y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nuestro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aspecto</a:t>
            </a:r>
            <a:r>
              <a:rPr lang="en-US" sz="1800" dirty="0">
                <a:solidFill>
                  <a:schemeClr val="bg1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Britannic Bold" charset="0"/>
                <a:cs typeface="Britannic Bold" charset="0"/>
              </a:rPr>
              <a:t>físico</a:t>
            </a:r>
            <a:endParaRPr lang="en-US" sz="1800" dirty="0">
              <a:solidFill>
                <a:schemeClr val="bg1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435" name="TextBox 75"/>
          <p:cNvSpPr txBox="1">
            <a:spLocks noChangeArrowheads="1"/>
          </p:cNvSpPr>
          <p:nvPr/>
        </p:nvSpPr>
        <p:spPr bwMode="auto">
          <a:xfrm>
            <a:off x="1881319" y="6617985"/>
            <a:ext cx="2662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+mn-lt"/>
                <a:cs typeface="Britannic Bold" charset="0"/>
              </a:rPr>
              <a:t>La </a:t>
            </a:r>
            <a:r>
              <a:rPr lang="en-US" sz="1600" dirty="0" err="1">
                <a:latin typeface="+mn-lt"/>
                <a:cs typeface="Britannic Bold" charset="0"/>
              </a:rPr>
              <a:t>autoestima</a:t>
            </a:r>
            <a:r>
              <a:rPr lang="en-US" sz="1600" dirty="0">
                <a:latin typeface="+mn-lt"/>
                <a:cs typeface="Britannic Bold" charset="0"/>
              </a:rPr>
              <a:t> se </a:t>
            </a:r>
            <a:r>
              <a:rPr lang="en-US" sz="1600" dirty="0" err="1">
                <a:latin typeface="+mn-lt"/>
                <a:cs typeface="Britannic Bold" charset="0"/>
              </a:rPr>
              <a:t>construye</a:t>
            </a:r>
            <a:r>
              <a:rPr lang="en-US" sz="1600" dirty="0">
                <a:latin typeface="+mn-lt"/>
                <a:cs typeface="Britannic Bold" charset="0"/>
              </a:rPr>
              <a:t> a </a:t>
            </a:r>
            <a:r>
              <a:rPr lang="en-US" sz="1600" dirty="0" err="1">
                <a:latin typeface="+mn-lt"/>
                <a:cs typeface="Britannic Bold" charset="0"/>
              </a:rPr>
              <a:t>través</a:t>
            </a:r>
            <a:r>
              <a:rPr lang="en-US" sz="1600" dirty="0">
                <a:latin typeface="+mn-lt"/>
                <a:cs typeface="Britannic Bold" charset="0"/>
              </a:rPr>
              <a:t> de la </a:t>
            </a:r>
            <a:r>
              <a:rPr lang="en-US" sz="1600" dirty="0" err="1">
                <a:latin typeface="+mn-lt"/>
                <a:cs typeface="Britannic Bold" charset="0"/>
              </a:rPr>
              <a:t>interacción</a:t>
            </a:r>
            <a:r>
              <a:rPr lang="en-US" sz="1600" dirty="0">
                <a:latin typeface="+mn-lt"/>
                <a:cs typeface="Britannic Bold" charset="0"/>
              </a:rPr>
              <a:t> social</a:t>
            </a:r>
          </a:p>
        </p:txBody>
      </p:sp>
      <p:sp>
        <p:nvSpPr>
          <p:cNvPr id="20" name="Teardrop 19"/>
          <p:cNvSpPr/>
          <p:nvPr/>
        </p:nvSpPr>
        <p:spPr>
          <a:xfrm>
            <a:off x="4960938" y="5641975"/>
            <a:ext cx="1325563" cy="1309688"/>
          </a:xfrm>
          <a:prstGeom prst="teardrop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Teardrop 92"/>
          <p:cNvSpPr/>
          <p:nvPr/>
        </p:nvSpPr>
        <p:spPr>
          <a:xfrm>
            <a:off x="5217319" y="5881687"/>
            <a:ext cx="812800" cy="803275"/>
          </a:xfrm>
          <a:prstGeom prst="teardrop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39" name="TextBox 20"/>
          <p:cNvSpPr txBox="1">
            <a:spLocks noChangeArrowheads="1"/>
          </p:cNvSpPr>
          <p:nvPr/>
        </p:nvSpPr>
        <p:spPr bwMode="auto">
          <a:xfrm>
            <a:off x="6411119" y="5475755"/>
            <a:ext cx="272732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El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entorno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familiar es el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responsable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durante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la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niñez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y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adolescencia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del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desarrollo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de una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adecuada</a:t>
            </a:r>
            <a:r>
              <a:rPr lang="en-US" sz="20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2000" dirty="0" err="1">
                <a:latin typeface="Berlin Sans FB" panose="020E0602020502020306" pitchFamily="34" charset="0"/>
                <a:cs typeface="Britannic Bold" charset="0"/>
              </a:rPr>
              <a:t>autoestima</a:t>
            </a:r>
            <a:endParaRPr lang="en-US" sz="2000" dirty="0">
              <a:latin typeface="Berlin Sans FB" panose="020E0602020502020306" pitchFamily="34" charset="0"/>
              <a:cs typeface="Britannic Bold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737475" y="8866091"/>
            <a:ext cx="1311275" cy="1309687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830038" y="8959057"/>
            <a:ext cx="1147762" cy="11477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8088313" y="9157495"/>
            <a:ext cx="725488" cy="725488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L-Shape 23"/>
          <p:cNvSpPr/>
          <p:nvPr/>
        </p:nvSpPr>
        <p:spPr>
          <a:xfrm rot="1653810">
            <a:off x="8381694" y="9385956"/>
            <a:ext cx="231775" cy="228600"/>
          </a:xfrm>
          <a:prstGeom prst="corner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Diagonal Stripe 40"/>
          <p:cNvSpPr/>
          <p:nvPr/>
        </p:nvSpPr>
        <p:spPr>
          <a:xfrm rot="4802759">
            <a:off x="8325644" y="8341519"/>
            <a:ext cx="201612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Diagonal Stripe 106"/>
          <p:cNvSpPr/>
          <p:nvPr/>
        </p:nvSpPr>
        <p:spPr>
          <a:xfrm rot="4802759">
            <a:off x="8442325" y="8305800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Diagonal Stripe 107"/>
          <p:cNvSpPr/>
          <p:nvPr/>
        </p:nvSpPr>
        <p:spPr>
          <a:xfrm rot="4802759">
            <a:off x="8566150" y="8274050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Diagonal Stripe 108"/>
          <p:cNvSpPr/>
          <p:nvPr/>
        </p:nvSpPr>
        <p:spPr>
          <a:xfrm rot="10010114">
            <a:off x="8283575" y="8126413"/>
            <a:ext cx="201613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Diagonal Stripe 109"/>
          <p:cNvSpPr/>
          <p:nvPr/>
        </p:nvSpPr>
        <p:spPr>
          <a:xfrm rot="10010114">
            <a:off x="8404225" y="8097838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Diagonal Stripe 110"/>
          <p:cNvSpPr/>
          <p:nvPr/>
        </p:nvSpPr>
        <p:spPr>
          <a:xfrm rot="10010114">
            <a:off x="8526463" y="8085138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453" name="TextBox 42"/>
          <p:cNvSpPr txBox="1">
            <a:spLocks noChangeArrowheads="1"/>
          </p:cNvSpPr>
          <p:nvPr/>
        </p:nvSpPr>
        <p:spPr bwMode="auto">
          <a:xfrm>
            <a:off x="4809510" y="7733165"/>
            <a:ext cx="292179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Se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construye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con la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interacción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social y cambia de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acuerdo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a las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vivencias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del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sujeto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, se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pueden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esperar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cambios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,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debido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a que el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entorno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y la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interacción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social son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factores</a:t>
            </a:r>
            <a:r>
              <a:rPr lang="en-US" sz="1400" dirty="0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 que la </a:t>
            </a:r>
            <a:r>
              <a:rPr lang="en-US" sz="1400" dirty="0" err="1">
                <a:latin typeface="Berlin Sans FB" panose="020E0602020502020306" pitchFamily="34" charset="0"/>
                <a:ea typeface="Batang" panose="020B0503020000020004" pitchFamily="18" charset="-127"/>
                <a:cs typeface="Britannic Bold" charset="0"/>
              </a:rPr>
              <a:t>modifican</a:t>
            </a:r>
            <a:endParaRPr lang="en-US" sz="1400" dirty="0">
              <a:latin typeface="Berlin Sans FB" panose="020E0602020502020306" pitchFamily="34" charset="0"/>
              <a:ea typeface="Batang" panose="020B0503020000020004" pitchFamily="18" charset="-127"/>
              <a:cs typeface="Britannic Bold" charset="0"/>
            </a:endParaRPr>
          </a:p>
        </p:txBody>
      </p:sp>
      <p:sp>
        <p:nvSpPr>
          <p:cNvPr id="15457" name="TextBox 97"/>
          <p:cNvSpPr txBox="1">
            <a:spLocks noChangeArrowheads="1"/>
          </p:cNvSpPr>
          <p:nvPr/>
        </p:nvSpPr>
        <p:spPr bwMode="auto">
          <a:xfrm>
            <a:off x="879003" y="9579828"/>
            <a:ext cx="315509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>
                <a:latin typeface="+mn-lt"/>
                <a:cs typeface="Britannic Bold" charset="0"/>
              </a:rPr>
              <a:t>Las </a:t>
            </a:r>
            <a:r>
              <a:rPr lang="en-US" sz="1600" b="1" dirty="0" err="1">
                <a:latin typeface="+mn-lt"/>
                <a:cs typeface="Britannic Bold" charset="0"/>
              </a:rPr>
              <a:t>experiencias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negativas</a:t>
            </a:r>
            <a:r>
              <a:rPr lang="en-US" sz="1600" b="1" dirty="0">
                <a:latin typeface="+mn-lt"/>
                <a:cs typeface="Britannic Bold" charset="0"/>
              </a:rPr>
              <a:t> y </a:t>
            </a:r>
            <a:r>
              <a:rPr lang="en-US" sz="1600" b="1" dirty="0" err="1">
                <a:latin typeface="+mn-lt"/>
                <a:cs typeface="Britannic Bold" charset="0"/>
              </a:rPr>
              <a:t>positivas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interfieren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en</a:t>
            </a:r>
            <a:r>
              <a:rPr lang="en-US" sz="1600" b="1" dirty="0">
                <a:latin typeface="+mn-lt"/>
                <a:cs typeface="Britannic Bold" charset="0"/>
              </a:rPr>
              <a:t> la </a:t>
            </a:r>
            <a:r>
              <a:rPr lang="en-US" sz="1600" b="1" dirty="0" err="1">
                <a:latin typeface="+mn-lt"/>
                <a:cs typeface="Britannic Bold" charset="0"/>
              </a:rPr>
              <a:t>autoestima</a:t>
            </a:r>
            <a:r>
              <a:rPr lang="en-US" sz="1600" b="1" dirty="0">
                <a:latin typeface="+mn-lt"/>
                <a:cs typeface="Britannic Bold" charset="0"/>
              </a:rPr>
              <a:t>, </a:t>
            </a:r>
            <a:r>
              <a:rPr lang="en-US" sz="1600" b="1" dirty="0" err="1">
                <a:latin typeface="+mn-lt"/>
                <a:cs typeface="Britannic Bold" charset="0"/>
              </a:rPr>
              <a:t>también</a:t>
            </a:r>
            <a:r>
              <a:rPr lang="en-US" sz="1600" b="1" dirty="0">
                <a:latin typeface="+mn-lt"/>
                <a:cs typeface="Britannic Bold" charset="0"/>
              </a:rPr>
              <a:t> las </a:t>
            </a:r>
            <a:r>
              <a:rPr lang="en-US" sz="1600" b="1" dirty="0" err="1">
                <a:latin typeface="+mn-lt"/>
                <a:cs typeface="Britannic Bold" charset="0"/>
              </a:rPr>
              <a:t>herramientas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internas</a:t>
            </a:r>
            <a:r>
              <a:rPr lang="en-US" sz="1600" b="1" dirty="0">
                <a:latin typeface="+mn-lt"/>
                <a:cs typeface="Britannic Bold" charset="0"/>
              </a:rPr>
              <a:t> que </a:t>
            </a:r>
            <a:r>
              <a:rPr lang="en-US" sz="1600" b="1" dirty="0" err="1">
                <a:latin typeface="+mn-lt"/>
                <a:cs typeface="Britannic Bold" charset="0"/>
              </a:rPr>
              <a:t>poseemos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ayudan</a:t>
            </a:r>
            <a:r>
              <a:rPr lang="en-US" sz="1600" b="1" dirty="0">
                <a:latin typeface="+mn-lt"/>
                <a:cs typeface="Britannic Bold" charset="0"/>
              </a:rPr>
              <a:t> de forma </a:t>
            </a:r>
            <a:r>
              <a:rPr lang="en-US" sz="1600" b="1" dirty="0" err="1">
                <a:latin typeface="+mn-lt"/>
                <a:cs typeface="Britannic Bold" charset="0"/>
              </a:rPr>
              <a:t>positiva</a:t>
            </a:r>
            <a:r>
              <a:rPr lang="en-US" sz="1600" b="1" dirty="0">
                <a:latin typeface="+mn-lt"/>
                <a:cs typeface="Britannic Bold" charset="0"/>
              </a:rPr>
              <a:t> o </a:t>
            </a:r>
            <a:r>
              <a:rPr lang="en-US" sz="1600" b="1" dirty="0" err="1">
                <a:latin typeface="+mn-lt"/>
                <a:cs typeface="Britannic Bold" charset="0"/>
              </a:rPr>
              <a:t>negativa</a:t>
            </a:r>
            <a:r>
              <a:rPr lang="en-US" sz="1600" b="1" dirty="0">
                <a:latin typeface="+mn-lt"/>
                <a:cs typeface="Britannic Bold" charset="0"/>
              </a:rPr>
              <a:t> </a:t>
            </a:r>
            <a:r>
              <a:rPr lang="en-US" sz="1600" b="1" dirty="0" err="1">
                <a:latin typeface="+mn-lt"/>
                <a:cs typeface="Britannic Bold" charset="0"/>
              </a:rPr>
              <a:t>en</a:t>
            </a:r>
            <a:r>
              <a:rPr lang="en-US" sz="1600" b="1" dirty="0">
                <a:latin typeface="+mn-lt"/>
                <a:cs typeface="Britannic Bold" charset="0"/>
              </a:rPr>
              <a:t> la </a:t>
            </a:r>
            <a:r>
              <a:rPr lang="en-US" sz="1600" b="1" dirty="0" err="1">
                <a:latin typeface="+mn-lt"/>
                <a:cs typeface="Britannic Bold" charset="0"/>
              </a:rPr>
              <a:t>construcción</a:t>
            </a:r>
            <a:r>
              <a:rPr lang="en-US" sz="1600" b="1" dirty="0">
                <a:latin typeface="+mn-lt"/>
                <a:cs typeface="Britannic Bold" charset="0"/>
              </a:rPr>
              <a:t> de la </a:t>
            </a:r>
            <a:r>
              <a:rPr lang="en-US" sz="1600" b="1" dirty="0" err="1">
                <a:latin typeface="+mn-lt"/>
                <a:cs typeface="Britannic Bold" charset="0"/>
              </a:rPr>
              <a:t>autoestima</a:t>
            </a:r>
            <a:endParaRPr lang="en-US" sz="1600" b="1" dirty="0">
              <a:latin typeface="+mn-lt"/>
              <a:cs typeface="Britannic Bold" charset="0"/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>
            <a:off x="833438" y="13673138"/>
            <a:ext cx="7716679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00" name="TextBox 12"/>
          <p:cNvSpPr txBox="1">
            <a:spLocks noChangeArrowheads="1"/>
          </p:cNvSpPr>
          <p:nvPr/>
        </p:nvSpPr>
        <p:spPr bwMode="auto">
          <a:xfrm>
            <a:off x="2688421" y="11760511"/>
            <a:ext cx="4179888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La persona con una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adecuada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autoestima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siempre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tendrá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algún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proyecto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o meta que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realizar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, y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encontrará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grandes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oprtunidades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realización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en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cada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uno</a:t>
            </a:r>
            <a:r>
              <a:rPr lang="en-US" sz="2000" dirty="0">
                <a:solidFill>
                  <a:srgbClr val="000000"/>
                </a:solidFill>
                <a:latin typeface="Britannic Bold" charset="0"/>
                <a:cs typeface="Britannic Bold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Britannic Bold" charset="0"/>
                <a:cs typeface="Britannic Bold" charset="0"/>
              </a:rPr>
              <a:t>ellos</a:t>
            </a:r>
            <a:endParaRPr lang="en-US" sz="2000" dirty="0">
              <a:solidFill>
                <a:srgbClr val="000000"/>
              </a:solidFill>
              <a:latin typeface="Britannic Bold" charset="0"/>
              <a:cs typeface="Britannic Bold" charset="0"/>
            </a:endParaRPr>
          </a:p>
        </p:txBody>
      </p:sp>
      <p:cxnSp>
        <p:nvCxnSpPr>
          <p:cNvPr id="226" name="Straight Connector 225"/>
          <p:cNvCxnSpPr/>
          <p:nvPr/>
        </p:nvCxnSpPr>
        <p:spPr>
          <a:xfrm>
            <a:off x="2456550" y="14456337"/>
            <a:ext cx="4594225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2071687" y="14221408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505" name="TextBox 228"/>
          <p:cNvSpPr txBox="1">
            <a:spLocks noChangeArrowheads="1"/>
          </p:cNvSpPr>
          <p:nvPr/>
        </p:nvSpPr>
        <p:spPr bwMode="auto">
          <a:xfrm>
            <a:off x="3926817" y="15152273"/>
            <a:ext cx="459105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Es por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esto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que los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logros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aspiraciones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proyectos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o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metas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de un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individuo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,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pueden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ser un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reflejo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de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su</a:t>
            </a:r>
            <a:r>
              <a:rPr lang="en-US" sz="26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26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autoestima</a:t>
            </a:r>
            <a:endParaRPr lang="en-US" sz="2100" dirty="0">
              <a:latin typeface="Britannic Bold" charset="0"/>
              <a:cs typeface="Britannic Bold" charset="0"/>
            </a:endParaRPr>
          </a:p>
        </p:txBody>
      </p:sp>
      <p:sp>
        <p:nvSpPr>
          <p:cNvPr id="15506" name="TextBox 229"/>
          <p:cNvSpPr txBox="1">
            <a:spLocks noChangeArrowheads="1"/>
          </p:cNvSpPr>
          <p:nvPr/>
        </p:nvSpPr>
        <p:spPr bwMode="auto">
          <a:xfrm>
            <a:off x="1551687" y="18471799"/>
            <a:ext cx="661193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ritannic Bold" charset="0"/>
                <a:cs typeface="Britannic Bold" charset="0"/>
              </a:rPr>
              <a:t>La </a:t>
            </a:r>
            <a:r>
              <a:rPr lang="en-US" sz="1800" dirty="0" err="1">
                <a:latin typeface="Britannic Bold" charset="0"/>
                <a:cs typeface="Britannic Bold" charset="0"/>
              </a:rPr>
              <a:t>autoestima</a:t>
            </a:r>
            <a:r>
              <a:rPr lang="en-US" sz="1800" dirty="0">
                <a:latin typeface="Britannic Bold" charset="0"/>
                <a:cs typeface="Britannic Bold" charset="0"/>
              </a:rPr>
              <a:t> es vital </a:t>
            </a:r>
            <a:r>
              <a:rPr lang="en-US" sz="1800" dirty="0" err="1">
                <a:latin typeface="Britannic Bold" charset="0"/>
                <a:cs typeface="Britannic Bold" charset="0"/>
              </a:rPr>
              <a:t>en</a:t>
            </a:r>
            <a:r>
              <a:rPr lang="en-US" sz="1800" dirty="0"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latin typeface="Britannic Bold" charset="0"/>
                <a:cs typeface="Britannic Bold" charset="0"/>
              </a:rPr>
              <a:t>todo</a:t>
            </a:r>
            <a:r>
              <a:rPr lang="en-US" sz="1800" dirty="0">
                <a:latin typeface="Britannic Bold" charset="0"/>
                <a:cs typeface="Britannic Bold" charset="0"/>
              </a:rPr>
              <a:t> ser </a:t>
            </a:r>
            <a:r>
              <a:rPr lang="en-US" sz="1800" dirty="0" err="1">
                <a:latin typeface="Britannic Bold" charset="0"/>
                <a:cs typeface="Britannic Bold" charset="0"/>
              </a:rPr>
              <a:t>humano</a:t>
            </a:r>
            <a:r>
              <a:rPr lang="en-US" sz="1800" dirty="0">
                <a:latin typeface="Britannic Bold" charset="0"/>
                <a:cs typeface="Britannic Bold" charset="0"/>
              </a:rPr>
              <a:t>, </a:t>
            </a:r>
            <a:r>
              <a:rPr lang="en-US" sz="1800" dirty="0" err="1">
                <a:latin typeface="Britannic Bold" charset="0"/>
                <a:cs typeface="Britannic Bold" charset="0"/>
              </a:rPr>
              <a:t>pues</a:t>
            </a:r>
            <a:r>
              <a:rPr lang="en-US" sz="1800" dirty="0"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latin typeface="Britannic Bold" charset="0"/>
                <a:cs typeface="Britannic Bold" charset="0"/>
              </a:rPr>
              <a:t>en</a:t>
            </a:r>
            <a:r>
              <a:rPr lang="en-US" sz="1800" dirty="0">
                <a:latin typeface="Britannic Bold" charset="0"/>
                <a:cs typeface="Britannic Bold" charset="0"/>
              </a:rPr>
              <a:t> un factor </a:t>
            </a:r>
            <a:r>
              <a:rPr lang="en-US" sz="1800" dirty="0" err="1">
                <a:latin typeface="Britannic Bold" charset="0"/>
                <a:cs typeface="Britannic Bold" charset="0"/>
              </a:rPr>
              <a:t>determinante</a:t>
            </a:r>
            <a:r>
              <a:rPr lang="en-US" sz="1800" dirty="0"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latin typeface="Britannic Bold" charset="0"/>
                <a:cs typeface="Britannic Bold" charset="0"/>
              </a:rPr>
              <a:t>en</a:t>
            </a:r>
            <a:r>
              <a:rPr lang="en-US" sz="1800" dirty="0">
                <a:latin typeface="Britannic Bold" charset="0"/>
                <a:cs typeface="Britannic Bold" charset="0"/>
              </a:rPr>
              <a:t> la </a:t>
            </a:r>
            <a:r>
              <a:rPr lang="en-US" sz="1800" dirty="0" err="1">
                <a:latin typeface="Britannic Bold" charset="0"/>
                <a:cs typeface="Britannic Bold" charset="0"/>
              </a:rPr>
              <a:t>toma</a:t>
            </a:r>
            <a:r>
              <a:rPr lang="en-US" sz="1800" dirty="0">
                <a:latin typeface="Britannic Bold" charset="0"/>
                <a:cs typeface="Britannic Bold" charset="0"/>
              </a:rPr>
              <a:t> de </a:t>
            </a:r>
            <a:r>
              <a:rPr lang="en-US" sz="1800" dirty="0" err="1">
                <a:latin typeface="Britannic Bold" charset="0"/>
                <a:cs typeface="Britannic Bold" charset="0"/>
              </a:rPr>
              <a:t>decisiones</a:t>
            </a:r>
            <a:r>
              <a:rPr lang="en-US" sz="1800" dirty="0">
                <a:latin typeface="Britannic Bold" charset="0"/>
                <a:cs typeface="Britannic Bold" charset="0"/>
              </a:rPr>
              <a:t>, se </a:t>
            </a:r>
            <a:r>
              <a:rPr lang="en-US" sz="1800" dirty="0" err="1">
                <a:latin typeface="Britannic Bold" charset="0"/>
                <a:cs typeface="Britannic Bold" charset="0"/>
              </a:rPr>
              <a:t>podría</a:t>
            </a:r>
            <a:r>
              <a:rPr lang="en-US" sz="1800" dirty="0"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latin typeface="Britannic Bold" charset="0"/>
                <a:cs typeface="Britannic Bold" charset="0"/>
              </a:rPr>
              <a:t>decir</a:t>
            </a:r>
            <a:r>
              <a:rPr lang="en-US" sz="1800" dirty="0">
                <a:latin typeface="Britannic Bold" charset="0"/>
                <a:cs typeface="Britannic Bold" charset="0"/>
              </a:rPr>
              <a:t> que </a:t>
            </a:r>
            <a:r>
              <a:rPr lang="en-US" sz="1800" dirty="0" err="1">
                <a:latin typeface="Britannic Bold" charset="0"/>
                <a:cs typeface="Britannic Bold" charset="0"/>
              </a:rPr>
              <a:t>aporta</a:t>
            </a:r>
            <a:r>
              <a:rPr lang="en-US" sz="1800" dirty="0">
                <a:latin typeface="Britannic Bold" charset="0"/>
                <a:cs typeface="Britannic Bold" charset="0"/>
              </a:rPr>
              <a:t> el factor de </a:t>
            </a:r>
            <a:r>
              <a:rPr lang="en-US" sz="1800" dirty="0" err="1">
                <a:latin typeface="Britannic Bold" charset="0"/>
                <a:cs typeface="Britannic Bold" charset="0"/>
              </a:rPr>
              <a:t>supervivencia</a:t>
            </a:r>
            <a:r>
              <a:rPr lang="en-US" sz="1800" dirty="0">
                <a:latin typeface="Britannic Bold" charset="0"/>
                <a:cs typeface="Britannic Bold" charset="0"/>
              </a:rPr>
              <a:t>  y la </a:t>
            </a:r>
            <a:r>
              <a:rPr lang="en-US" sz="1800" dirty="0" err="1">
                <a:latin typeface="Britannic Bold" charset="0"/>
                <a:cs typeface="Britannic Bold" charset="0"/>
              </a:rPr>
              <a:t>capacidad</a:t>
            </a:r>
            <a:r>
              <a:rPr lang="en-US" sz="1800" dirty="0">
                <a:latin typeface="Britannic Bold" charset="0"/>
                <a:cs typeface="Britannic Bold" charset="0"/>
              </a:rPr>
              <a:t> de </a:t>
            </a:r>
            <a:r>
              <a:rPr lang="en-US" sz="1800" dirty="0" err="1">
                <a:latin typeface="Britannic Bold" charset="0"/>
                <a:cs typeface="Britannic Bold" charset="0"/>
              </a:rPr>
              <a:t>funcionar</a:t>
            </a:r>
            <a:r>
              <a:rPr lang="en-US" sz="1800" dirty="0">
                <a:latin typeface="Britannic Bold" charset="0"/>
                <a:cs typeface="Britannic Bold" charset="0"/>
              </a:rPr>
              <a:t> </a:t>
            </a:r>
            <a:r>
              <a:rPr lang="en-US" sz="1800" dirty="0" err="1">
                <a:latin typeface="Britannic Bold" charset="0"/>
                <a:cs typeface="Britannic Bold" charset="0"/>
              </a:rPr>
              <a:t>en</a:t>
            </a:r>
            <a:r>
              <a:rPr lang="en-US" sz="1800" dirty="0">
                <a:latin typeface="Britannic Bold" charset="0"/>
                <a:cs typeface="Britannic Bold" charset="0"/>
              </a:rPr>
              <a:t> la </a:t>
            </a:r>
            <a:r>
              <a:rPr lang="en-US" sz="1800" dirty="0" err="1">
                <a:latin typeface="Britannic Bold" charset="0"/>
                <a:cs typeface="Britannic Bold" charset="0"/>
              </a:rPr>
              <a:t>cotidianidad</a:t>
            </a:r>
            <a:r>
              <a:rPr lang="en-US" sz="1800" dirty="0">
                <a:latin typeface="Britannic Bold" charset="0"/>
                <a:cs typeface="Britannic Bold" charset="0"/>
              </a:rPr>
              <a:t>.</a:t>
            </a:r>
          </a:p>
          <a:p>
            <a:pPr eaLnBrk="1" hangingPunct="1"/>
            <a:endParaRPr lang="en-US" sz="1800" dirty="0">
              <a:latin typeface="Britannic Bold" charset="0"/>
              <a:cs typeface="Britannic Bold" charset="0"/>
            </a:endParaRPr>
          </a:p>
        </p:txBody>
      </p:sp>
      <p:cxnSp>
        <p:nvCxnSpPr>
          <p:cNvPr id="231" name="Straight Connector 230"/>
          <p:cNvCxnSpPr/>
          <p:nvPr/>
        </p:nvCxnSpPr>
        <p:spPr>
          <a:xfrm>
            <a:off x="4275138" y="2635885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138866" y="26214690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510" name="TextBox 233"/>
          <p:cNvSpPr txBox="1">
            <a:spLocks noChangeArrowheads="1"/>
          </p:cNvSpPr>
          <p:nvPr/>
        </p:nvSpPr>
        <p:spPr bwMode="auto">
          <a:xfrm>
            <a:off x="321865" y="20512354"/>
            <a:ext cx="685720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Características</a:t>
            </a:r>
            <a:r>
              <a:rPr lang="en-US" sz="30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de una persona con </a:t>
            </a:r>
            <a:r>
              <a:rPr lang="en-US" sz="30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autoestima</a:t>
            </a:r>
            <a:r>
              <a:rPr lang="en-US" sz="3000" dirty="0">
                <a:solidFill>
                  <a:srgbClr val="4BACC6"/>
                </a:solidFill>
                <a:latin typeface="Britannic Bold" charset="0"/>
                <a:cs typeface="Britannic Bold" charset="0"/>
              </a:rPr>
              <a:t> </a:t>
            </a:r>
            <a:r>
              <a:rPr lang="en-US" sz="3000" dirty="0" err="1">
                <a:solidFill>
                  <a:srgbClr val="4BACC6"/>
                </a:solidFill>
                <a:latin typeface="Britannic Bold" charset="0"/>
                <a:cs typeface="Britannic Bold" charset="0"/>
              </a:rPr>
              <a:t>adecuada</a:t>
            </a:r>
            <a:endParaRPr lang="en-US" sz="3000" dirty="0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511" name="TextBox 234"/>
          <p:cNvSpPr txBox="1">
            <a:spLocks noChangeArrowheads="1"/>
          </p:cNvSpPr>
          <p:nvPr/>
        </p:nvSpPr>
        <p:spPr bwMode="auto">
          <a:xfrm>
            <a:off x="2259013" y="22075917"/>
            <a:ext cx="6611937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Satisfecha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consigo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misma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Conocen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sus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capacidades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y sus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limitaciones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No se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sienten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superiores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a los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demás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Serenidad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en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la forma de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actuar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y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hablar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Tendencia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a ser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independientes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Capacidad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reconocer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sus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errores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y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corregirlos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Ausencia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preocupación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Capacidad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de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manejo</a:t>
            </a: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 del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estrés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>
                <a:latin typeface="Berlin Sans FB" panose="020E0602020502020306" pitchFamily="34" charset="0"/>
                <a:cs typeface="Britannic Bold" charset="0"/>
              </a:rPr>
              <a:t>Apertura a las </a:t>
            </a:r>
            <a:r>
              <a:rPr lang="en-US" sz="1800" dirty="0" err="1">
                <a:latin typeface="Berlin Sans FB" panose="020E0602020502020306" pitchFamily="34" charset="0"/>
                <a:cs typeface="Britannic Bold" charset="0"/>
              </a:rPr>
              <a:t>críticas</a:t>
            </a:r>
            <a:endParaRPr lang="en-US" sz="1800" dirty="0">
              <a:latin typeface="Berlin Sans FB" panose="020E0602020502020306" pitchFamily="34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n-US" sz="1800" dirty="0">
              <a:latin typeface="Britannic Bold" charset="0"/>
              <a:cs typeface="Britannic Bold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endParaRPr lang="en-US" sz="1800" dirty="0">
              <a:latin typeface="Britannic Bold" charset="0"/>
              <a:cs typeface="Britannic Bold" charset="0"/>
            </a:endParaRPr>
          </a:p>
          <a:p>
            <a:pPr eaLnBrk="1" hangingPunct="1"/>
            <a:endParaRPr lang="en-US" sz="1800" dirty="0">
              <a:latin typeface="Britannic Bold" charset="0"/>
              <a:cs typeface="Britannic Bold" charset="0"/>
            </a:endParaRPr>
          </a:p>
          <a:p>
            <a:pPr eaLnBrk="1" hangingPunct="1"/>
            <a:endParaRPr lang="en-US" sz="1800" dirty="0">
              <a:latin typeface="Britannic Bold" charset="0"/>
              <a:cs typeface="Britannic Bold" charset="0"/>
            </a:endParaRPr>
          </a:p>
        </p:txBody>
      </p:sp>
      <p:pic>
        <p:nvPicPr>
          <p:cNvPr id="4" name="Gráfico 3" descr="Usuario">
            <a:extLst>
              <a:ext uri="{FF2B5EF4-FFF2-40B4-BE49-F238E27FC236}">
                <a16:creationId xmlns:a16="http://schemas.microsoft.com/office/drawing/2014/main" id="{A73886F9-C6A5-436C-9FA9-71E60B036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034099" y="90488"/>
            <a:ext cx="999864" cy="792242"/>
          </a:xfrm>
          <a:prstGeom prst="rect">
            <a:avLst/>
          </a:prstGeom>
        </p:spPr>
      </p:pic>
      <p:pic>
        <p:nvPicPr>
          <p:cNvPr id="13" name="Gráfico 12" descr="Corazón">
            <a:extLst>
              <a:ext uri="{FF2B5EF4-FFF2-40B4-BE49-F238E27FC236}">
                <a16:creationId xmlns:a16="http://schemas.microsoft.com/office/drawing/2014/main" id="{A200A9A1-9F83-478E-91CA-7DC1D42A1E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169298" y="5856288"/>
            <a:ext cx="914400" cy="914400"/>
          </a:xfrm>
          <a:prstGeom prst="rect">
            <a:avLst/>
          </a:prstGeom>
        </p:spPr>
      </p:pic>
      <p:pic>
        <p:nvPicPr>
          <p:cNvPr id="16" name="Gráfico 15" descr="Mujer">
            <a:extLst>
              <a:ext uri="{FF2B5EF4-FFF2-40B4-BE49-F238E27FC236}">
                <a16:creationId xmlns:a16="http://schemas.microsoft.com/office/drawing/2014/main" id="{0EC57A8A-9979-4C59-9ABD-4BBFC5D5F9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854863" y="16467753"/>
            <a:ext cx="1287961" cy="1287961"/>
          </a:xfrm>
          <a:prstGeom prst="rect">
            <a:avLst/>
          </a:prstGeom>
        </p:spPr>
      </p:pic>
      <p:pic>
        <p:nvPicPr>
          <p:cNvPr id="21" name="Gráfico 20" descr="Hombre">
            <a:extLst>
              <a:ext uri="{FF2B5EF4-FFF2-40B4-BE49-F238E27FC236}">
                <a16:creationId xmlns:a16="http://schemas.microsoft.com/office/drawing/2014/main" id="{6F840C54-B89B-4C2F-A3A5-38D266E3E5E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305844" y="16628782"/>
            <a:ext cx="1181100" cy="1384306"/>
          </a:xfrm>
          <a:prstGeom prst="rect">
            <a:avLst/>
          </a:prstGeom>
        </p:spPr>
      </p:pic>
      <p:pic>
        <p:nvPicPr>
          <p:cNvPr id="29" name="Gráfico 28" descr="Usuario">
            <a:extLst>
              <a:ext uri="{FF2B5EF4-FFF2-40B4-BE49-F238E27FC236}">
                <a16:creationId xmlns:a16="http://schemas.microsoft.com/office/drawing/2014/main" id="{B0A09E24-AB89-43E5-B066-FDB69077B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780910" y="16919466"/>
            <a:ext cx="1203319" cy="1203319"/>
          </a:xfrm>
          <a:prstGeom prst="rect">
            <a:avLst/>
          </a:prstGeom>
        </p:spPr>
      </p:pic>
      <p:pic>
        <p:nvPicPr>
          <p:cNvPr id="224" name="Gráfico 223" descr="Mano con dedo índice apuntando a la derecha ">
            <a:extLst>
              <a:ext uri="{FF2B5EF4-FFF2-40B4-BE49-F238E27FC236}">
                <a16:creationId xmlns:a16="http://schemas.microsoft.com/office/drawing/2014/main" id="{CE0C5156-7B53-4000-96B6-51610ECA065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77919" y="22315850"/>
            <a:ext cx="1203399" cy="1203399"/>
          </a:xfrm>
          <a:prstGeom prst="rect">
            <a:avLst/>
          </a:prstGeom>
        </p:spPr>
      </p:pic>
      <p:sp>
        <p:nvSpPr>
          <p:cNvPr id="225" name="CuadroTexto 224">
            <a:extLst>
              <a:ext uri="{FF2B5EF4-FFF2-40B4-BE49-F238E27FC236}">
                <a16:creationId xmlns:a16="http://schemas.microsoft.com/office/drawing/2014/main" id="{1917335F-A100-461B-9111-80E411FC16F0}"/>
              </a:ext>
            </a:extLst>
          </p:cNvPr>
          <p:cNvSpPr txBox="1"/>
          <p:nvPr/>
        </p:nvSpPr>
        <p:spPr>
          <a:xfrm>
            <a:off x="5521158" y="26895691"/>
            <a:ext cx="3531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SERVICIO MÉDICO UNED</a:t>
            </a:r>
            <a:endParaRPr lang="es-CR" sz="2400" dirty="0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1917335F-A100-461B-9111-80E411FC16F0}"/>
              </a:ext>
            </a:extLst>
          </p:cNvPr>
          <p:cNvSpPr txBox="1"/>
          <p:nvPr/>
        </p:nvSpPr>
        <p:spPr>
          <a:xfrm>
            <a:off x="208801" y="26804305"/>
            <a:ext cx="4482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¡CONSTRUYAMOS SALUD JUNTOS!</a:t>
            </a:r>
            <a:endParaRPr lang="es-CR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4489</TotalTime>
  <Words>315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Batang</vt:lpstr>
      <vt:lpstr>Berlin Sans FB</vt:lpstr>
      <vt:lpstr>Britannic Bold</vt:lpstr>
      <vt:lpstr>Calibri</vt:lpstr>
      <vt:lpstr>Calibri Light</vt:lpstr>
      <vt:lpstr>Celestial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124</cp:revision>
  <dcterms:created xsi:type="dcterms:W3CDTF">2013-02-06T15:19:00Z</dcterms:created>
  <dcterms:modified xsi:type="dcterms:W3CDTF">2019-05-02T17:06:58Z</dcterms:modified>
</cp:coreProperties>
</file>