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83" r:id="rId1"/>
  </p:sldMasterIdLst>
  <p:notesMasterIdLst>
    <p:notesMasterId r:id="rId3"/>
  </p:notesMasterIdLst>
  <p:sldIdLst>
    <p:sldId id="262" r:id="rId2"/>
  </p:sldIdLst>
  <p:sldSz cx="9144000" cy="27432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86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9800"/>
    <a:srgbClr val="D9614C"/>
    <a:srgbClr val="CA2B1C"/>
    <a:srgbClr val="FFD462"/>
    <a:srgbClr val="EAA100"/>
    <a:srgbClr val="1CDFFD"/>
    <a:srgbClr val="CA0000"/>
    <a:srgbClr val="E40000"/>
    <a:srgbClr val="AA2000"/>
    <a:srgbClr val="FFCC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6" d="100"/>
          <a:sy n="66" d="100"/>
        </p:scale>
        <p:origin x="2094" y="54"/>
      </p:cViewPr>
      <p:guideLst>
        <p:guide orient="horz" pos="864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09A9D-0670-9C40-AE4E-73EAF296F82C}" type="datetimeFigureOut">
              <a:rPr lang="en-US" smtClean="0"/>
              <a:t>9/27/2019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685800"/>
            <a:ext cx="114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81086-02C1-E749-81E8-133770756C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51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275C354A-C592-0F4A-9236-26999CED0343}" type="slidenum">
              <a:rPr lang="en-US" sz="1200">
                <a:solidFill>
                  <a:prstClr val="black"/>
                </a:solidFill>
              </a:rPr>
              <a:pPr eaLnBrk="1" hangingPunct="1"/>
              <a:t>1</a:t>
            </a:fld>
            <a:endParaRPr lang="en-US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8890496"/>
            <a:ext cx="5917677" cy="10219032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2" y="19109520"/>
            <a:ext cx="5917677" cy="344568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6011521" y="7656427"/>
            <a:ext cx="3962396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9/27/2019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456876" y="13400619"/>
            <a:ext cx="15439180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008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19845812"/>
            <a:ext cx="6422002" cy="226695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2743200"/>
            <a:ext cx="6422004" cy="1371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4" y="22112764"/>
            <a:ext cx="6422003" cy="1974848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9/27/2019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45644" y="-28708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730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708404"/>
            <a:ext cx="6422004" cy="6770880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1" y="13952094"/>
            <a:ext cx="6422005" cy="10147428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9/27/2019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28708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6013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11575842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1" y="2363994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4" y="3657602"/>
            <a:ext cx="6177681" cy="11538716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15237114"/>
            <a:ext cx="5646142" cy="1332452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1" y="20003262"/>
            <a:ext cx="6422005" cy="4072708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9/27/2019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-28708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180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8229600"/>
            <a:ext cx="6422004" cy="83820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0637596"/>
            <a:ext cx="6422004" cy="34416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9/27/2019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4507" y="156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9439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3685812"/>
            <a:ext cx="6423592" cy="2862048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9956800"/>
            <a:ext cx="2313431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1" y="12588650"/>
            <a:ext cx="2313431" cy="1151086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9941328"/>
            <a:ext cx="2326750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12588650"/>
            <a:ext cx="2326750" cy="1155346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9956800"/>
            <a:ext cx="2313740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12588650"/>
            <a:ext cx="2313740" cy="1151086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9956802"/>
            <a:ext cx="0" cy="1414271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9956802"/>
            <a:ext cx="0" cy="1414271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9/27/2019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5065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708404"/>
            <a:ext cx="6423592" cy="2839456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1" y="16718382"/>
            <a:ext cx="2295329" cy="263184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2" y="9956800"/>
            <a:ext cx="2012937" cy="578936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40" y="19392832"/>
            <a:ext cx="2309279" cy="470668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16718376"/>
            <a:ext cx="2291674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9947336"/>
            <a:ext cx="2025182" cy="579883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19392836"/>
            <a:ext cx="2317790" cy="475349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1" y="16666092"/>
            <a:ext cx="2304671" cy="2726736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9956800"/>
            <a:ext cx="2018838" cy="578936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1" y="19392838"/>
            <a:ext cx="2304671" cy="475770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9956802"/>
            <a:ext cx="0" cy="1414271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9956800"/>
            <a:ext cx="0" cy="1419374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9/27/2019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8368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3685812"/>
            <a:ext cx="6423592" cy="2862048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9/27/2019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3875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5791198"/>
            <a:ext cx="1119474" cy="18287996"/>
          </a:xfrm>
        </p:spPr>
        <p:txBody>
          <a:bodyPr vert="eaVert" anchor="ctr" anchorCtr="0"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5791196"/>
            <a:ext cx="4417234" cy="18288000"/>
          </a:xfrm>
        </p:spPr>
        <p:txBody>
          <a:bodyPr vert="eaVert"/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9/27/2019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4507" y="156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473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9/27/2019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836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4" y="9030354"/>
            <a:ext cx="3101763" cy="12081372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2" y="9029070"/>
            <a:ext cx="3054653" cy="12081380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9/27/2019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5644" y="156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687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1" y="9956796"/>
            <a:ext cx="3636979" cy="14122416"/>
          </a:xfrm>
        </p:spPr>
        <p:txBody>
          <a:bodyPr>
            <a:normAutofit/>
          </a:bodyPr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9956798"/>
            <a:ext cx="3636981" cy="14212980"/>
          </a:xfrm>
        </p:spPr>
        <p:txBody>
          <a:bodyPr>
            <a:normAutofit/>
          </a:bodyPr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9/27/2019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767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9956800"/>
            <a:ext cx="3636979" cy="30371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12992162"/>
            <a:ext cx="3636978" cy="11087044"/>
          </a:xfrm>
        </p:spPr>
        <p:txBody>
          <a:bodyPr>
            <a:normAutofit/>
          </a:bodyPr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9955000"/>
            <a:ext cx="3636980" cy="30371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12992162"/>
            <a:ext cx="3636980" cy="11095636"/>
          </a:xfrm>
        </p:spPr>
        <p:txBody>
          <a:bodyPr>
            <a:normAutofit/>
          </a:bodyPr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9/27/2019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289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9/27/2019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908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9/27/2019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-5616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279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5791200"/>
            <a:ext cx="2712590" cy="5982352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5811524"/>
            <a:ext cx="3632850" cy="18288000"/>
          </a:xfrm>
        </p:spPr>
        <p:txBody>
          <a:bodyPr anchor="ctr">
            <a:normAutofit/>
          </a:bodyPr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12347380"/>
            <a:ext cx="2712590" cy="1175214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9/27/2019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5616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203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5372450"/>
            <a:ext cx="3001938" cy="645234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5283200"/>
            <a:ext cx="2791102" cy="168656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12344400"/>
            <a:ext cx="3001938" cy="98044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9/27/2019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-5616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913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3708398"/>
            <a:ext cx="6345260" cy="28394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9956806"/>
            <a:ext cx="6345260" cy="141223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2" y="25508390"/>
            <a:ext cx="990599" cy="914636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9/27/2019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25492782"/>
            <a:ext cx="3859795" cy="91463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49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4" r:id="rId1"/>
    <p:sldLayoutId id="2147484085" r:id="rId2"/>
    <p:sldLayoutId id="2147484086" r:id="rId3"/>
    <p:sldLayoutId id="2147484087" r:id="rId4"/>
    <p:sldLayoutId id="2147484088" r:id="rId5"/>
    <p:sldLayoutId id="2147484089" r:id="rId6"/>
    <p:sldLayoutId id="2147484090" r:id="rId7"/>
    <p:sldLayoutId id="2147484091" r:id="rId8"/>
    <p:sldLayoutId id="2147484092" r:id="rId9"/>
    <p:sldLayoutId id="2147484093" r:id="rId10"/>
    <p:sldLayoutId id="2147484094" r:id="rId11"/>
    <p:sldLayoutId id="2147484095" r:id="rId12"/>
    <p:sldLayoutId id="2147484096" r:id="rId13"/>
    <p:sldLayoutId id="2147484097" r:id="rId14"/>
    <p:sldLayoutId id="2147484098" r:id="rId15"/>
    <p:sldLayoutId id="2147484099" r:id="rId16"/>
    <p:sldLayoutId id="214748410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7.png"/><Relationship Id="rId18" Type="http://schemas.openxmlformats.org/officeDocument/2006/relationships/image" Target="../media/image17.sv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openxmlformats.org/officeDocument/2006/relationships/image" Target="../media/image11.svg"/><Relationship Id="rId17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5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5" Type="http://schemas.openxmlformats.org/officeDocument/2006/relationships/image" Target="../media/image8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5.png"/><Relationship Id="rId14" Type="http://schemas.openxmlformats.org/officeDocument/2006/relationships/image" Target="../media/image1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C87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Oval 106"/>
          <p:cNvSpPr/>
          <p:nvPr/>
        </p:nvSpPr>
        <p:spPr>
          <a:xfrm>
            <a:off x="445127" y="3935661"/>
            <a:ext cx="2670713" cy="2411921"/>
          </a:xfrm>
          <a:prstGeom prst="ellipse">
            <a:avLst/>
          </a:prstGeom>
          <a:solidFill>
            <a:srgbClr val="EE8F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" name="Down Ribbon 4"/>
          <p:cNvSpPr/>
          <p:nvPr/>
        </p:nvSpPr>
        <p:spPr>
          <a:xfrm rot="10800000">
            <a:off x="217488" y="581025"/>
            <a:ext cx="8709025" cy="2032000"/>
          </a:xfrm>
          <a:prstGeom prst="ribbon">
            <a:avLst>
              <a:gd name="adj1" fmla="val 16667"/>
              <a:gd name="adj2" fmla="val 67982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14340" name="Group 18"/>
          <p:cNvGrpSpPr>
            <a:grpSpLocks/>
          </p:cNvGrpSpPr>
          <p:nvPr/>
        </p:nvGrpSpPr>
        <p:grpSpPr bwMode="auto">
          <a:xfrm>
            <a:off x="434975" y="3069852"/>
            <a:ext cx="4844810" cy="541338"/>
            <a:chOff x="1524000" y="5003800"/>
            <a:chExt cx="9448800" cy="1320800"/>
          </a:xfrm>
        </p:grpSpPr>
        <p:sp>
          <p:nvSpPr>
            <p:cNvPr id="20" name="Chevron 19"/>
            <p:cNvSpPr/>
            <p:nvPr/>
          </p:nvSpPr>
          <p:spPr>
            <a:xfrm>
              <a:off x="1524000" y="5003800"/>
              <a:ext cx="132267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" name="Chevron 20"/>
            <p:cNvSpPr/>
            <p:nvPr/>
          </p:nvSpPr>
          <p:spPr>
            <a:xfrm>
              <a:off x="2691525" y="5003800"/>
              <a:ext cx="1322676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2" name="Chevron 21"/>
            <p:cNvSpPr/>
            <p:nvPr/>
          </p:nvSpPr>
          <p:spPr>
            <a:xfrm>
              <a:off x="3859048" y="5003800"/>
              <a:ext cx="132267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3" name="Chevron 22"/>
            <p:cNvSpPr/>
            <p:nvPr/>
          </p:nvSpPr>
          <p:spPr>
            <a:xfrm>
              <a:off x="5030451" y="5003800"/>
              <a:ext cx="131879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4" name="Chevron 23"/>
            <p:cNvSpPr/>
            <p:nvPr/>
          </p:nvSpPr>
          <p:spPr>
            <a:xfrm>
              <a:off x="6147551" y="5003800"/>
              <a:ext cx="131879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5" name="Chevron 24"/>
            <p:cNvSpPr/>
            <p:nvPr/>
          </p:nvSpPr>
          <p:spPr>
            <a:xfrm>
              <a:off x="7315076" y="5003800"/>
              <a:ext cx="1322676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6" name="Chevron 25"/>
            <p:cNvSpPr/>
            <p:nvPr/>
          </p:nvSpPr>
          <p:spPr>
            <a:xfrm>
              <a:off x="8482599" y="5003800"/>
              <a:ext cx="132267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7" name="Chevron 26"/>
            <p:cNvSpPr/>
            <p:nvPr/>
          </p:nvSpPr>
          <p:spPr>
            <a:xfrm>
              <a:off x="9650124" y="5003800"/>
              <a:ext cx="1322676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4341" name="TextBox 44"/>
          <p:cNvSpPr txBox="1">
            <a:spLocks noChangeArrowheads="1"/>
          </p:cNvSpPr>
          <p:nvPr/>
        </p:nvSpPr>
        <p:spPr bwMode="auto">
          <a:xfrm>
            <a:off x="1509859" y="923126"/>
            <a:ext cx="607149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s-CR" sz="4000" b="1" smtClean="0">
                <a:solidFill>
                  <a:schemeClr val="bg1"/>
                </a:solidFill>
              </a:rPr>
              <a:t>¿C</a:t>
            </a:r>
            <a:r>
              <a:rPr lang="es-CR" sz="4000" b="1" smtClean="0">
                <a:solidFill>
                  <a:schemeClr val="bg1"/>
                </a:solidFill>
              </a:rPr>
              <a:t>aminar </a:t>
            </a:r>
            <a:r>
              <a:rPr lang="es-CR" sz="4000" b="1" dirty="0">
                <a:solidFill>
                  <a:schemeClr val="bg1"/>
                </a:solidFill>
              </a:rPr>
              <a:t>hasta el Servicio Médico? </a:t>
            </a:r>
            <a:endParaRPr lang="en-US" sz="4000" b="1" dirty="0">
              <a:solidFill>
                <a:schemeClr val="bg1"/>
              </a:solidFill>
              <a:latin typeface="Courier" charset="0"/>
              <a:cs typeface="Courier" charset="0"/>
            </a:endParaRPr>
          </a:p>
        </p:txBody>
      </p:sp>
      <p:sp>
        <p:nvSpPr>
          <p:cNvPr id="14342" name="TextBox 45"/>
          <p:cNvSpPr txBox="1">
            <a:spLocks noChangeArrowheads="1"/>
          </p:cNvSpPr>
          <p:nvPr/>
        </p:nvSpPr>
        <p:spPr bwMode="auto">
          <a:xfrm>
            <a:off x="3115840" y="4775105"/>
            <a:ext cx="52422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s-CR" b="1" dirty="0" smtClean="0"/>
              <a:t>¿Sabías </a:t>
            </a:r>
            <a:r>
              <a:rPr lang="es-CR" b="1" dirty="0"/>
              <a:t>que la distancia desde la Sede Central de la UNED en Sabanilla hasta el Servicio Médico es de tan solo </a:t>
            </a:r>
            <a:r>
              <a:rPr lang="es-CR" b="1" dirty="0" smtClean="0"/>
              <a:t>320 metros?  Y que </a:t>
            </a:r>
            <a:r>
              <a:rPr lang="es-CR" b="1" dirty="0"/>
              <a:t>equivale a </a:t>
            </a:r>
            <a:r>
              <a:rPr lang="es-CR" b="1" dirty="0" smtClean="0"/>
              <a:t>tres cuartos de </a:t>
            </a:r>
            <a:r>
              <a:rPr lang="es-CR" b="1" dirty="0"/>
              <a:t>una pista de </a:t>
            </a:r>
            <a:r>
              <a:rPr lang="es-CR" b="1" dirty="0" smtClean="0"/>
              <a:t>atletismo? </a:t>
            </a:r>
            <a:endParaRPr lang="en-US" dirty="0">
              <a:solidFill>
                <a:schemeClr val="bg1"/>
              </a:solidFill>
              <a:cs typeface="Calibri"/>
            </a:endParaRPr>
          </a:p>
        </p:txBody>
      </p:sp>
      <p:grpSp>
        <p:nvGrpSpPr>
          <p:cNvPr id="58" name="Group 57"/>
          <p:cNvGrpSpPr/>
          <p:nvPr/>
        </p:nvGrpSpPr>
        <p:grpSpPr>
          <a:xfrm rot="10800000">
            <a:off x="546458" y="10664938"/>
            <a:ext cx="3867156" cy="540570"/>
            <a:chOff x="1524000" y="5003800"/>
            <a:chExt cx="9448800" cy="1320800"/>
          </a:xfrm>
          <a:solidFill>
            <a:srgbClr val="3A6D70"/>
          </a:solidFill>
        </p:grpSpPr>
        <p:sp>
          <p:nvSpPr>
            <p:cNvPr id="59" name="Chevron 58"/>
            <p:cNvSpPr/>
            <p:nvPr/>
          </p:nvSpPr>
          <p:spPr>
            <a:xfrm>
              <a:off x="1524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0" name="Chevron 59"/>
            <p:cNvSpPr/>
            <p:nvPr/>
          </p:nvSpPr>
          <p:spPr>
            <a:xfrm>
              <a:off x="26924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1" name="Chevron 60"/>
            <p:cNvSpPr/>
            <p:nvPr/>
          </p:nvSpPr>
          <p:spPr>
            <a:xfrm>
              <a:off x="3860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2" name="Chevron 61"/>
            <p:cNvSpPr/>
            <p:nvPr/>
          </p:nvSpPr>
          <p:spPr>
            <a:xfrm>
              <a:off x="5029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3" name="Chevron 62"/>
            <p:cNvSpPr/>
            <p:nvPr/>
          </p:nvSpPr>
          <p:spPr>
            <a:xfrm>
              <a:off x="6146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4" name="Chevron 63"/>
            <p:cNvSpPr/>
            <p:nvPr/>
          </p:nvSpPr>
          <p:spPr>
            <a:xfrm>
              <a:off x="7315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5" name="Chevron 64"/>
            <p:cNvSpPr/>
            <p:nvPr/>
          </p:nvSpPr>
          <p:spPr>
            <a:xfrm>
              <a:off x="84836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6" name="Chevron 65"/>
            <p:cNvSpPr/>
            <p:nvPr/>
          </p:nvSpPr>
          <p:spPr>
            <a:xfrm>
              <a:off x="9652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438606" y="25287190"/>
            <a:ext cx="2128489" cy="540570"/>
            <a:chOff x="1524000" y="5003800"/>
            <a:chExt cx="9448800" cy="1320800"/>
          </a:xfrm>
          <a:solidFill>
            <a:srgbClr val="E05B3F"/>
          </a:solidFill>
        </p:grpSpPr>
        <p:sp>
          <p:nvSpPr>
            <p:cNvPr id="98" name="Chevron 97"/>
            <p:cNvSpPr/>
            <p:nvPr/>
          </p:nvSpPr>
          <p:spPr>
            <a:xfrm>
              <a:off x="1524000" y="5003800"/>
              <a:ext cx="1320800" cy="1320800"/>
            </a:xfrm>
            <a:prstGeom prst="chevron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9" name="Chevron 98"/>
            <p:cNvSpPr/>
            <p:nvPr/>
          </p:nvSpPr>
          <p:spPr>
            <a:xfrm>
              <a:off x="2692400" y="5003800"/>
              <a:ext cx="1320800" cy="1320800"/>
            </a:xfrm>
            <a:prstGeom prst="chevron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0" name="Chevron 99"/>
            <p:cNvSpPr/>
            <p:nvPr/>
          </p:nvSpPr>
          <p:spPr>
            <a:xfrm>
              <a:off x="3860800" y="5003800"/>
              <a:ext cx="1320800" cy="1320800"/>
            </a:xfrm>
            <a:prstGeom prst="chevron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1" name="Chevron 100"/>
            <p:cNvSpPr/>
            <p:nvPr/>
          </p:nvSpPr>
          <p:spPr>
            <a:xfrm>
              <a:off x="5029200" y="5003800"/>
              <a:ext cx="1320800" cy="1320800"/>
            </a:xfrm>
            <a:prstGeom prst="chevron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2" name="Chevron 101"/>
            <p:cNvSpPr/>
            <p:nvPr/>
          </p:nvSpPr>
          <p:spPr>
            <a:xfrm>
              <a:off x="6146800" y="5003800"/>
              <a:ext cx="1320800" cy="1320800"/>
            </a:xfrm>
            <a:prstGeom prst="chevron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3" name="Chevron 102"/>
            <p:cNvSpPr/>
            <p:nvPr/>
          </p:nvSpPr>
          <p:spPr>
            <a:xfrm>
              <a:off x="7315200" y="5003800"/>
              <a:ext cx="1320800" cy="1320800"/>
            </a:xfrm>
            <a:prstGeom prst="chevron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4" name="Chevron 103"/>
            <p:cNvSpPr/>
            <p:nvPr/>
          </p:nvSpPr>
          <p:spPr>
            <a:xfrm>
              <a:off x="8483600" y="5003800"/>
              <a:ext cx="1320800" cy="1320800"/>
            </a:xfrm>
            <a:prstGeom prst="chevron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5" name="Chevron 104"/>
            <p:cNvSpPr/>
            <p:nvPr/>
          </p:nvSpPr>
          <p:spPr>
            <a:xfrm>
              <a:off x="9652000" y="5003800"/>
              <a:ext cx="1320800" cy="1320800"/>
            </a:xfrm>
            <a:prstGeom prst="chevron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08" name="Rectangle 107"/>
          <p:cNvSpPr/>
          <p:nvPr/>
        </p:nvSpPr>
        <p:spPr>
          <a:xfrm>
            <a:off x="0" y="26260425"/>
            <a:ext cx="9144000" cy="1196975"/>
          </a:xfrm>
          <a:prstGeom prst="rect">
            <a:avLst/>
          </a:prstGeom>
          <a:solidFill>
            <a:srgbClr val="E05B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369" name="TextBox 112"/>
          <p:cNvSpPr txBox="1">
            <a:spLocks noChangeArrowheads="1"/>
          </p:cNvSpPr>
          <p:nvPr/>
        </p:nvSpPr>
        <p:spPr bwMode="auto">
          <a:xfrm>
            <a:off x="614362" y="26655403"/>
            <a:ext cx="53371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 err="1">
                <a:solidFill>
                  <a:prstClr val="white"/>
                </a:solidFill>
                <a:latin typeface="Calibri"/>
                <a:cs typeface="Calibri"/>
              </a:rPr>
              <a:t>İConstruyamos</a:t>
            </a:r>
            <a:r>
              <a:rPr lang="en-US" sz="1800" dirty="0">
                <a:solidFill>
                  <a:prstClr val="white"/>
                </a:solidFill>
                <a:latin typeface="Calibri"/>
                <a:cs typeface="Calibri"/>
              </a:rPr>
              <a:t> </a:t>
            </a:r>
            <a:r>
              <a:rPr lang="en-US" sz="1800" dirty="0" err="1">
                <a:solidFill>
                  <a:prstClr val="white"/>
                </a:solidFill>
                <a:latin typeface="Calibri"/>
                <a:cs typeface="Calibri"/>
              </a:rPr>
              <a:t>salud</a:t>
            </a:r>
            <a:r>
              <a:rPr lang="en-US" sz="1800" dirty="0">
                <a:solidFill>
                  <a:prstClr val="white"/>
                </a:solidFill>
                <a:latin typeface="Calibri"/>
                <a:cs typeface="Calibri"/>
              </a:rPr>
              <a:t> </a:t>
            </a:r>
            <a:r>
              <a:rPr lang="en-US" sz="1800" dirty="0" err="1">
                <a:solidFill>
                  <a:prstClr val="white"/>
                </a:solidFill>
                <a:latin typeface="Calibri"/>
                <a:cs typeface="Calibri"/>
              </a:rPr>
              <a:t>juntos</a:t>
            </a:r>
            <a:r>
              <a:rPr lang="en-US" sz="1800" dirty="0">
                <a:solidFill>
                  <a:prstClr val="white"/>
                </a:solidFill>
                <a:latin typeface="Calibri"/>
                <a:cs typeface="Calibri"/>
              </a:rPr>
              <a:t>!</a:t>
            </a:r>
            <a:endParaRPr lang="en-US" sz="1800" dirty="0">
              <a:solidFill>
                <a:prstClr val="white"/>
              </a:solidFill>
              <a:cs typeface="Calibri"/>
            </a:endParaRPr>
          </a:p>
        </p:txBody>
      </p:sp>
      <p:sp>
        <p:nvSpPr>
          <p:cNvPr id="85" name="Down Ribbon 84"/>
          <p:cNvSpPr/>
          <p:nvPr/>
        </p:nvSpPr>
        <p:spPr>
          <a:xfrm rot="10800000" flipV="1">
            <a:off x="4518084" y="26542999"/>
            <a:ext cx="3881677" cy="631825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EE8F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89" name="88 CuadroTexto"/>
          <p:cNvSpPr txBox="1"/>
          <p:nvPr/>
        </p:nvSpPr>
        <p:spPr>
          <a:xfrm>
            <a:off x="5174960" y="26764623"/>
            <a:ext cx="4016833" cy="36933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s-CR" b="1" dirty="0">
                <a:latin typeface="Calibri"/>
                <a:cs typeface="Calibri"/>
              </a:rPr>
              <a:t>SERVICIO MÉDICO UNED</a:t>
            </a:r>
            <a:endParaRPr lang="es-CR" b="1" dirty="0">
              <a:cs typeface="Calibri"/>
            </a:endParaRPr>
          </a:p>
        </p:txBody>
      </p:sp>
      <p:pic>
        <p:nvPicPr>
          <p:cNvPr id="4" name="Gráfico 5" descr="Andar">
            <a:extLst>
              <a:ext uri="{FF2B5EF4-FFF2-40B4-BE49-F238E27FC236}">
                <a16:creationId xmlns:a16="http://schemas.microsoft.com/office/drawing/2014/main" id="{C305B1D9-F94C-4B85-A7A8-DDAB521840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96054" y="4971544"/>
            <a:ext cx="1015041" cy="1043796"/>
          </a:xfrm>
          <a:prstGeom prst="rect">
            <a:avLst/>
          </a:prstGeom>
        </p:spPr>
      </p:pic>
      <p:pic>
        <p:nvPicPr>
          <p:cNvPr id="7" name="Gráfico 7" descr="Correr">
            <a:extLst>
              <a:ext uri="{FF2B5EF4-FFF2-40B4-BE49-F238E27FC236}">
                <a16:creationId xmlns:a16="http://schemas.microsoft.com/office/drawing/2014/main" id="{7C8A7EAB-2154-45B2-9BFD-275981B3A45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28331" y="4367023"/>
            <a:ext cx="1446362" cy="1431984"/>
          </a:xfrm>
          <a:prstGeom prst="rect">
            <a:avLst/>
          </a:prstGeom>
        </p:spPr>
      </p:pic>
      <p:pic>
        <p:nvPicPr>
          <p:cNvPr id="9" name="Gráfico 9" descr="Correr">
            <a:extLst>
              <a:ext uri="{FF2B5EF4-FFF2-40B4-BE49-F238E27FC236}">
                <a16:creationId xmlns:a16="http://schemas.microsoft.com/office/drawing/2014/main" id="{3A406E4A-24A1-4737-9D60-34EAAA0F247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768987" y="17344796"/>
            <a:ext cx="1467893" cy="1467893"/>
          </a:xfrm>
          <a:prstGeom prst="rect">
            <a:avLst/>
          </a:prstGeom>
        </p:spPr>
      </p:pic>
      <p:pic>
        <p:nvPicPr>
          <p:cNvPr id="11" name="Gráfico 11" descr="Andar">
            <a:extLst>
              <a:ext uri="{FF2B5EF4-FFF2-40B4-BE49-F238E27FC236}">
                <a16:creationId xmlns:a16="http://schemas.microsoft.com/office/drawing/2014/main" id="{92267EEF-3022-4E6D-B819-6C87797B868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=""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809574" y="19063241"/>
            <a:ext cx="1227827" cy="1227827"/>
          </a:xfrm>
          <a:prstGeom prst="rect">
            <a:avLst/>
          </a:prstGeom>
        </p:spPr>
      </p:pic>
      <p:pic>
        <p:nvPicPr>
          <p:cNvPr id="29" name="Gráfico 29" descr="Advertencia">
            <a:extLst>
              <a:ext uri="{FF2B5EF4-FFF2-40B4-BE49-F238E27FC236}">
                <a16:creationId xmlns:a16="http://schemas.microsoft.com/office/drawing/2014/main" id="{EE02A979-9D5F-401E-B4DB-E1143119F084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=""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293968" y="19606706"/>
            <a:ext cx="1820173" cy="1719532"/>
          </a:xfrm>
          <a:prstGeom prst="rect">
            <a:avLst/>
          </a:prstGeom>
        </p:spPr>
      </p:pic>
      <p:pic>
        <p:nvPicPr>
          <p:cNvPr id="91" name="Gráfico 11" descr="Andar">
            <a:extLst>
              <a:ext uri="{FF2B5EF4-FFF2-40B4-BE49-F238E27FC236}">
                <a16:creationId xmlns:a16="http://schemas.microsoft.com/office/drawing/2014/main" id="{FEACB236-B072-444E-89FB-02096FC0EF82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=""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635024" y="8463360"/>
            <a:ext cx="1892666" cy="1892666"/>
          </a:xfrm>
          <a:prstGeom prst="rect">
            <a:avLst/>
          </a:prstGeom>
        </p:spPr>
      </p:pic>
      <p:pic>
        <p:nvPicPr>
          <p:cNvPr id="31" name="Gráfico 31" descr="Latido">
            <a:extLst>
              <a:ext uri="{FF2B5EF4-FFF2-40B4-BE49-F238E27FC236}">
                <a16:creationId xmlns:a16="http://schemas.microsoft.com/office/drawing/2014/main" id="{99F84916-9497-42D9-AE4E-67F43C79A95A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=""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959957" y="11690629"/>
            <a:ext cx="1777042" cy="1618890"/>
          </a:xfrm>
          <a:prstGeom prst="rect">
            <a:avLst/>
          </a:prstGeom>
        </p:spPr>
      </p:pic>
      <p:pic>
        <p:nvPicPr>
          <p:cNvPr id="33" name="Gráfico 33" descr="Corazón">
            <a:extLst>
              <a:ext uri="{FF2B5EF4-FFF2-40B4-BE49-F238E27FC236}">
                <a16:creationId xmlns:a16="http://schemas.microsoft.com/office/drawing/2014/main" id="{9A7830B8-FC77-4323-8FB1-4D30D68A53EA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=""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-24155" y="11413171"/>
            <a:ext cx="1978324" cy="192081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408EFA3A-31EE-45F2-80E2-DE1CF8A5B97B}"/>
              </a:ext>
            </a:extLst>
          </p:cNvPr>
          <p:cNvSpPr/>
          <p:nvPr/>
        </p:nvSpPr>
        <p:spPr>
          <a:xfrm>
            <a:off x="522345" y="8174174"/>
            <a:ext cx="5556491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CR" sz="2400" b="1" dirty="0" smtClean="0"/>
              <a:t>Efectivamente, </a:t>
            </a:r>
            <a:r>
              <a:rPr lang="es-CR" sz="2400" b="1" dirty="0"/>
              <a:t>no es ni una vuelta completa a una pista de </a:t>
            </a:r>
            <a:r>
              <a:rPr lang="es-CR" sz="2400" b="1" dirty="0" smtClean="0"/>
              <a:t>400 m </a:t>
            </a:r>
            <a:r>
              <a:rPr lang="es-CR" sz="2400" b="1" dirty="0"/>
              <a:t>de atletismo. El tiempo de recorrido, a un paso moderado es de </a:t>
            </a:r>
            <a:r>
              <a:rPr lang="es-CR" sz="2400" b="1" dirty="0" smtClean="0"/>
              <a:t>3 minutos </a:t>
            </a:r>
            <a:r>
              <a:rPr lang="es-CR" sz="2400" b="1" dirty="0"/>
              <a:t>y medio y nuestro organismo consume apenas unas 12 kcal en ese recorrido.*</a:t>
            </a:r>
            <a:endParaRPr lang="es-CR" sz="2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F6C6AF0-A41A-464B-B099-F33DA94CD5B4}"/>
              </a:ext>
            </a:extLst>
          </p:cNvPr>
          <p:cNvSpPr/>
          <p:nvPr/>
        </p:nvSpPr>
        <p:spPr>
          <a:xfrm>
            <a:off x="2269564" y="11413171"/>
            <a:ext cx="6656949" cy="193899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CR" sz="24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Por fortuna hay que volver a la oficina, por lo tanto ir y venir resulta en </a:t>
            </a:r>
            <a:r>
              <a:rPr lang="es-CR" sz="24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640 metros</a:t>
            </a:r>
            <a:r>
              <a:rPr lang="es-CR" sz="24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s-CR" sz="24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 minutos </a:t>
            </a:r>
            <a:r>
              <a:rPr lang="es-CR" sz="24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actividad física y 24 kcal consumidas (tome en cuenta que un paquete de galletas soda equivalen a 90kcal).</a:t>
            </a:r>
            <a:endParaRPr lang="es-CR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490EAEB-81F7-4DB6-A335-CB24F649D3C8}"/>
              </a:ext>
            </a:extLst>
          </p:cNvPr>
          <p:cNvSpPr/>
          <p:nvPr/>
        </p:nvSpPr>
        <p:spPr>
          <a:xfrm>
            <a:off x="446529" y="13921960"/>
            <a:ext cx="7431544" cy="255454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CR" sz="20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 tener que caminar ese rato te haces un enorme favor! </a:t>
            </a:r>
          </a:p>
          <a:p>
            <a:pPr algn="just"/>
            <a:endParaRPr lang="es-CR" sz="200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/>
            <a:r>
              <a:rPr lang="es-CR" sz="20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solo por activar tu organismo, sino porque activas tus pulmones, tu </a:t>
            </a:r>
            <a:r>
              <a:rPr lang="es-CR" sz="20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corazón, exigido </a:t>
            </a:r>
            <a:r>
              <a:rPr lang="es-CR" sz="20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por la cuesta, que implica desplazarse hacia el Servicio Médico, distribuye sangre oxigenada a tus músculos, y tu cerebro producirá actividad neural en la que los </a:t>
            </a:r>
            <a:r>
              <a:rPr lang="es-CR" sz="2000" b="1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neurotrasmisores</a:t>
            </a:r>
            <a:r>
              <a:rPr lang="es-CR" sz="20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como las endorfinas, serotoninas y dopamina mejorarán tu estado de ánimo luego de asistir a una cita médica. </a:t>
            </a:r>
            <a:endParaRPr lang="es-CR" sz="2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6457E70-74CD-4411-A92E-02519DAD4B70}"/>
              </a:ext>
            </a:extLst>
          </p:cNvPr>
          <p:cNvSpPr/>
          <p:nvPr/>
        </p:nvSpPr>
        <p:spPr>
          <a:xfrm>
            <a:off x="3935620" y="16977284"/>
            <a:ext cx="4572000" cy="193899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just"/>
            <a:r>
              <a:rPr lang="es-CR" sz="24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Además, activas tus músculos esqueléticos ubicados en tus brazos y piernas, los cuales permiten que te desplaces y generes movimiento. </a:t>
            </a:r>
            <a:endParaRPr lang="es-CR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C3236C-0066-457E-8464-9ADFF1DE4003}"/>
              </a:ext>
            </a:extLst>
          </p:cNvPr>
          <p:cNvSpPr/>
          <p:nvPr/>
        </p:nvSpPr>
        <p:spPr>
          <a:xfrm>
            <a:off x="287909" y="19724897"/>
            <a:ext cx="5852653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s-CR" sz="24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 próxima vez que debas caminar hacia el Servicio Médico disfruta del recorrido, respira aire fresco y dale el favor a tu cuerpo de levantarse de la silla. </a:t>
            </a:r>
            <a:endParaRPr lang="es-CR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9C6AA0-BD94-4BCD-9813-D959D6FB95D8}"/>
              </a:ext>
            </a:extLst>
          </p:cNvPr>
          <p:cNvSpPr/>
          <p:nvPr/>
        </p:nvSpPr>
        <p:spPr>
          <a:xfrm>
            <a:off x="2805670" y="24386785"/>
            <a:ext cx="5870787" cy="172354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s-CR" sz="1600" b="1" dirty="0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</a:rPr>
              <a:t>Colaboración de Bachiller en Nutrición, Melissa Hidalgo Jiménez. </a:t>
            </a:r>
            <a:endParaRPr lang="es-CR" sz="1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CR" sz="1600" b="1" dirty="0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</a:rPr>
              <a:t>Referencias:</a:t>
            </a:r>
            <a:endParaRPr lang="es-CR" sz="1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CR" sz="1600" b="1" dirty="0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</a:rPr>
              <a:t>Levine. J (2014). </a:t>
            </a:r>
            <a:r>
              <a:rPr lang="es-CR" sz="1600" b="1" i="1" dirty="0" err="1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</a:rPr>
              <a:t>Get</a:t>
            </a:r>
            <a:r>
              <a:rPr lang="es-CR" sz="1600" b="1" i="1" dirty="0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</a:rPr>
              <a:t> Up!: </a:t>
            </a:r>
            <a:r>
              <a:rPr lang="es-CR" sz="1600" b="1" i="1" dirty="0" err="1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</a:rPr>
              <a:t>Why</a:t>
            </a:r>
            <a:r>
              <a:rPr lang="es-CR" sz="1600" b="1" i="1" dirty="0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</a:rPr>
              <a:t> </a:t>
            </a:r>
            <a:r>
              <a:rPr lang="es-CR" sz="1600" b="1" i="1" dirty="0" err="1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</a:rPr>
              <a:t>Your</a:t>
            </a:r>
            <a:r>
              <a:rPr lang="es-CR" sz="1600" b="1" i="1" dirty="0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</a:rPr>
              <a:t> </a:t>
            </a:r>
            <a:r>
              <a:rPr lang="es-CR" sz="1600" b="1" i="1" dirty="0" err="1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</a:rPr>
              <a:t>Chair</a:t>
            </a:r>
            <a:r>
              <a:rPr lang="es-CR" sz="1600" b="1" i="1" dirty="0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</a:rPr>
              <a:t> </a:t>
            </a:r>
            <a:r>
              <a:rPr lang="es-CR" sz="1600" b="1" i="1" dirty="0" err="1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</a:rPr>
              <a:t>Is</a:t>
            </a:r>
            <a:r>
              <a:rPr lang="es-CR" sz="1600" b="1" i="1" dirty="0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</a:rPr>
              <a:t> </a:t>
            </a:r>
            <a:r>
              <a:rPr lang="es-CR" sz="1600" b="1" i="1" dirty="0" err="1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</a:rPr>
              <a:t>Killing</a:t>
            </a:r>
            <a:r>
              <a:rPr lang="es-CR" sz="1600" b="1" i="1" dirty="0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</a:rPr>
              <a:t> </a:t>
            </a:r>
            <a:r>
              <a:rPr lang="es-CR" sz="1600" b="1" i="1" dirty="0" err="1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</a:rPr>
              <a:t>You</a:t>
            </a:r>
            <a:r>
              <a:rPr lang="es-CR" sz="1600" b="1" i="1" dirty="0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</a:rPr>
              <a:t> and </a:t>
            </a:r>
            <a:r>
              <a:rPr lang="es-CR" sz="1600" b="1" i="1" dirty="0" err="1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</a:rPr>
              <a:t>What</a:t>
            </a:r>
            <a:r>
              <a:rPr lang="es-CR" sz="1600" b="1" i="1" dirty="0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</a:rPr>
              <a:t> </a:t>
            </a:r>
            <a:r>
              <a:rPr lang="es-CR" sz="1600" b="1" i="1" dirty="0" err="1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</a:rPr>
              <a:t>You</a:t>
            </a:r>
            <a:r>
              <a:rPr lang="es-CR" sz="1600" b="1" i="1" dirty="0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</a:rPr>
              <a:t> Can Do </a:t>
            </a:r>
            <a:r>
              <a:rPr lang="es-CR" sz="1600" b="1" i="1" dirty="0" err="1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</a:rPr>
              <a:t>About</a:t>
            </a:r>
            <a:r>
              <a:rPr lang="es-CR" sz="1600" b="1" i="1" dirty="0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</a:rPr>
              <a:t> </a:t>
            </a:r>
            <a:r>
              <a:rPr lang="es-CR" sz="1600" b="1" i="1" dirty="0" err="1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</a:rPr>
              <a:t>It</a:t>
            </a:r>
            <a:r>
              <a:rPr lang="es-CR" sz="1600" b="1" dirty="0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</a:rPr>
              <a:t>. Mayo </a:t>
            </a:r>
            <a:r>
              <a:rPr lang="es-CR" sz="1600" b="1" dirty="0" err="1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</a:rPr>
              <a:t>Clinic</a:t>
            </a:r>
            <a:r>
              <a:rPr lang="es-CR" sz="1600" b="1" dirty="0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</a:rPr>
              <a:t> and Arizona </a:t>
            </a:r>
            <a:r>
              <a:rPr lang="es-CR" sz="1600" b="1" dirty="0" err="1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</a:rPr>
              <a:t>State</a:t>
            </a:r>
            <a:r>
              <a:rPr lang="es-CR" sz="1600" b="1" dirty="0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</a:rPr>
              <a:t> </a:t>
            </a:r>
            <a:r>
              <a:rPr lang="es-CR" sz="1600" b="1" dirty="0" err="1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</a:rPr>
              <a:t>University</a:t>
            </a:r>
            <a:r>
              <a:rPr lang="es-CR" sz="1600" b="1" dirty="0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</a:rPr>
              <a:t>. </a:t>
            </a:r>
            <a:r>
              <a:rPr lang="es-CR" sz="1600" b="1" dirty="0" err="1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</a:rPr>
              <a:t>Palgrave</a:t>
            </a:r>
            <a:r>
              <a:rPr lang="es-CR" sz="1600" b="1" dirty="0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</a:rPr>
              <a:t> </a:t>
            </a:r>
            <a:r>
              <a:rPr lang="es-CR" sz="1600" b="1" dirty="0" err="1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</a:rPr>
              <a:t>MacMillan</a:t>
            </a:r>
            <a:r>
              <a:rPr lang="es-CR" sz="1600" b="1" dirty="0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</a:rPr>
              <a:t>. USA.</a:t>
            </a:r>
            <a:endParaRPr lang="es-CR" sz="1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CR" sz="1600" b="1" dirty="0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</a:rPr>
              <a:t>*Los datos de distancia y kcal fueron medidos con el POLAR M430. </a:t>
            </a:r>
            <a:endParaRPr lang="es-CR" sz="1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2E9841A-F7F5-433C-B3C7-22ED147FB82E}"/>
              </a:ext>
            </a:extLst>
          </p:cNvPr>
          <p:cNvSpPr/>
          <p:nvPr/>
        </p:nvSpPr>
        <p:spPr>
          <a:xfrm>
            <a:off x="1228207" y="22109844"/>
            <a:ext cx="6912262" cy="1631216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s-CR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Si estás sentado leyendo esto… ahora es cuando- ¡levántate!</a:t>
            </a:r>
          </a:p>
          <a:p>
            <a:pPr algn="just">
              <a:spcAft>
                <a:spcPts val="1200"/>
              </a:spcAft>
            </a:pPr>
            <a:r>
              <a:rPr lang="es-CR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es-CR" b="1" i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“Vivimos en medio de un mar de sillas asesinas: ajustables, giratorias, reclinables, con soporte, sofá, cuatro patas, madera, piel, plástico, coche, avión, tren, restaurante y bar. Esa es la mala noticia. La buena noticia es que no tiene que utilizarlas</a:t>
            </a:r>
            <a:r>
              <a:rPr lang="es-CR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.” (Levine. J.2014).</a:t>
            </a:r>
            <a:endParaRPr lang="es-CR" b="1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41863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a de reuniones Ion">
  <a:themeElements>
    <a:clrScheme name="Sala de reuniones 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Sala de reuniones 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la de reuniones 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4464</TotalTime>
  <Words>344</Words>
  <Application>Microsoft Office PowerPoint</Application>
  <PresentationFormat>Personalizado</PresentationFormat>
  <Paragraphs>18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0" baseType="lpstr">
      <vt:lpstr>ＭＳ Ｐゴシック</vt:lpstr>
      <vt:lpstr>Arial</vt:lpstr>
      <vt:lpstr>Calibri</vt:lpstr>
      <vt:lpstr>Calibri Light</vt:lpstr>
      <vt:lpstr>Century Gothic</vt:lpstr>
      <vt:lpstr>Courier</vt:lpstr>
      <vt:lpstr>Times New Roman</vt:lpstr>
      <vt:lpstr>Wingdings 3</vt:lpstr>
      <vt:lpstr>Sala de reuniones Ion</vt:lpstr>
      <vt:lpstr>Presentación de PowerPoint</vt:lpstr>
    </vt:vector>
  </TitlesOfParts>
  <Company>HubSpot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Demond Wong</dc:creator>
  <cp:lastModifiedBy>Lourdes Arce Espinoza</cp:lastModifiedBy>
  <cp:revision>495</cp:revision>
  <dcterms:created xsi:type="dcterms:W3CDTF">2013-02-06T15:19:00Z</dcterms:created>
  <dcterms:modified xsi:type="dcterms:W3CDTF">2019-09-27T16:00:36Z</dcterms:modified>
</cp:coreProperties>
</file>