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0" r:id="rId1"/>
  </p:sldMasterIdLst>
  <p:notesMasterIdLst>
    <p:notesMasterId r:id="rId3"/>
  </p:notesMasterIdLst>
  <p:sldIdLst>
    <p:sldId id="262" r:id="rId2"/>
  </p:sldIdLst>
  <p:sldSz cx="9144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060"/>
    <a:srgbClr val="ACD433"/>
    <a:srgbClr val="DC9800"/>
    <a:srgbClr val="D9614C"/>
    <a:srgbClr val="CA2B1C"/>
    <a:srgbClr val="FFD462"/>
    <a:srgbClr val="EAA100"/>
    <a:srgbClr val="1CDFFD"/>
    <a:srgbClr val="CA0000"/>
    <a:srgbClr val="E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 snapToGrid="0" snapToObjects="1">
      <p:cViewPr>
        <p:scale>
          <a:sx n="65" d="100"/>
          <a:sy n="65" d="100"/>
        </p:scale>
        <p:origin x="1733" y="-926"/>
      </p:cViewPr>
      <p:guideLst>
        <p:guide orient="horz" pos="86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09A9D-0670-9C40-AE4E-73EAF296F82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85800"/>
            <a:ext cx="114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81086-02C1-E749-81E8-13377075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75C354A-C592-0F4A-9236-26999CED0343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2"/>
            <a:ext cx="9144000" cy="27443196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8890494"/>
            <a:ext cx="5917679" cy="1021993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2" y="19109520"/>
            <a:ext cx="5917679" cy="344568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5991039" y="7658187"/>
            <a:ext cx="3962396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B3C7D0-326F-BF44-8A7E-B87DE22CBED5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446518" y="13400619"/>
            <a:ext cx="15439180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9A7EC3-479F-B840-B064-E6EAA7B1E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2"/>
            <a:ext cx="9144000" cy="27443196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19845812"/>
            <a:ext cx="6422002" cy="226695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2743200"/>
            <a:ext cx="6422004" cy="1371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4" y="22112764"/>
            <a:ext cx="6422003" cy="197484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9" y="1182922"/>
            <a:ext cx="628813" cy="30707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2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"/>
            <a:ext cx="9144000" cy="27443196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708404"/>
            <a:ext cx="6422004" cy="677088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13952092"/>
            <a:ext cx="6422005" cy="1014743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9" y="1182922"/>
            <a:ext cx="628813" cy="30707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8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"/>
            <a:ext cx="9144000" cy="27443196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11594594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4" y="235907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9" y="3613684"/>
            <a:ext cx="6160385" cy="1158263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15237114"/>
            <a:ext cx="5646142" cy="1332452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20003262"/>
            <a:ext cx="6422005" cy="409626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9" y="1182922"/>
            <a:ext cx="628813" cy="30707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3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2"/>
            <a:ext cx="9144000" cy="27443196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8229600"/>
            <a:ext cx="6422004" cy="83820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0099634"/>
            <a:ext cx="6422004" cy="397956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9" y="1182922"/>
            <a:ext cx="628813" cy="30707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41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689220"/>
            <a:ext cx="6423592" cy="285864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9956800"/>
            <a:ext cx="2313433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12588660"/>
            <a:ext cx="2313432" cy="1151085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9956800"/>
            <a:ext cx="2326750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3" y="12588660"/>
            <a:ext cx="2326749" cy="1147951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9956804"/>
            <a:ext cx="2313740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12588656"/>
            <a:ext cx="2313740" cy="1155346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9956804"/>
            <a:ext cx="0" cy="141853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9956804"/>
            <a:ext cx="0" cy="141853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9" y="1182922"/>
            <a:ext cx="628813" cy="30707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38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708404"/>
            <a:ext cx="6423592" cy="2839456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16720380"/>
            <a:ext cx="2299042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9944886"/>
            <a:ext cx="2021456" cy="580128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19350234"/>
            <a:ext cx="2298410" cy="474928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16718384"/>
            <a:ext cx="2317790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10037814"/>
            <a:ext cx="2025182" cy="57083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9" y="19350234"/>
            <a:ext cx="2330903" cy="474928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16718380"/>
            <a:ext cx="2299492" cy="263184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7" y="10037814"/>
            <a:ext cx="2018839" cy="57083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19350234"/>
            <a:ext cx="2299492" cy="474928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9956804"/>
            <a:ext cx="0" cy="141853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9956804"/>
            <a:ext cx="0" cy="141853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9" y="1182922"/>
            <a:ext cx="628813" cy="30707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8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19059-2B64-2541-9124-181DCAB785D3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9" y="1182922"/>
            <a:ext cx="628813" cy="30707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935D9B-C2D5-EC4C-85E6-B33E07A430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08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"/>
            <a:ext cx="9144000" cy="27443196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1" y="5791198"/>
            <a:ext cx="1077347" cy="1828799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5791196"/>
            <a:ext cx="4417234" cy="18288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53C22-09B5-7F40-9F29-C20816C3D763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9" y="1182922"/>
            <a:ext cx="628813" cy="30707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1056CD8-1267-6447-ABBD-9A7D1416C4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1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30939-002F-994E-AE17-7FCA6784A007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E4C66E8-A6C5-6645-B461-F5F8B762A3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8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2"/>
            <a:ext cx="9144000" cy="27443196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9030354"/>
            <a:ext cx="3101765" cy="12081372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2" y="9030350"/>
            <a:ext cx="3054653" cy="12081372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B0DBA-6CBD-7541-B577-C20926A91A3C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38039" y="3042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D0710B5-3AF4-2441-9684-FF104F8AA3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9956796"/>
            <a:ext cx="3636980" cy="1412241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9956798"/>
            <a:ext cx="3636981" cy="141224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17235F-FF5B-2849-A861-1A865BA37BD8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29742CE-0CB1-B943-B3B6-7376FD1DB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9977192"/>
            <a:ext cx="3636980" cy="30371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13014354"/>
            <a:ext cx="3636981" cy="1106485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2" y="9956800"/>
            <a:ext cx="3636979" cy="30371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12993962"/>
            <a:ext cx="3636980" cy="1108524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86ABD-8327-8445-9561-069F598D9C48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6D19FCB-6E75-904C-9F43-8EC7C3CA9B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5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2C272-E9D6-0D42-B48C-64EAAF7AA24E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1182922"/>
            <a:ext cx="791308" cy="30707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4BC722-DF12-BB42-90F3-2DFF760AF0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7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A39AD-D240-4B44-B60E-190A88CA5C4E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9" y="1182922"/>
            <a:ext cx="628813" cy="30707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0D7DB8-FFC8-1943-B192-A75AF0B113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4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2"/>
            <a:ext cx="9144000" cy="27443196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5791200"/>
            <a:ext cx="2712589" cy="598235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5764728"/>
            <a:ext cx="3632850" cy="18288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12347380"/>
            <a:ext cx="2712589" cy="11752144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4543D-442E-D34C-9460-CFC411FFB427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9" y="1182922"/>
            <a:ext cx="628813" cy="30707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FF77CB-D03A-354E-A56C-B28162BBD1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2"/>
            <a:ext cx="9144000" cy="27443196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5360000"/>
            <a:ext cx="3001938" cy="646479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5283200"/>
            <a:ext cx="2791102" cy="16865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12344400"/>
            <a:ext cx="3001938" cy="9804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3DCE8-5BFF-D342-A4BC-834216828E3C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9" y="1182922"/>
            <a:ext cx="628813" cy="30707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9D7DA1-C6ED-4B46-B691-5C031C0A90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2"/>
            <a:ext cx="9144000" cy="27443196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3708398"/>
            <a:ext cx="6343202" cy="2839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9956800"/>
            <a:ext cx="6343201" cy="14122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9" y="25461998"/>
            <a:ext cx="990599" cy="9146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4" y="25461992"/>
            <a:ext cx="3859795" cy="9146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4397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1182922"/>
            <a:ext cx="791308" cy="30707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A8145-F4C2-4CF0-A3E1-FD3878781C68}"/>
              </a:ext>
            </a:extLst>
          </p:cNvPr>
          <p:cNvSpPr/>
          <p:nvPr/>
        </p:nvSpPr>
        <p:spPr>
          <a:xfrm>
            <a:off x="0" y="786061"/>
            <a:ext cx="9144000" cy="1309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solidFill>
                  <a:schemeClr val="tx1"/>
                </a:solidFill>
              </a:rPr>
              <a:t>IMPORTANCIA DEL CHEQUEO MÉDICO</a:t>
            </a:r>
          </a:p>
        </p:txBody>
      </p:sp>
      <p:grpSp>
        <p:nvGrpSpPr>
          <p:cNvPr id="14340" name="Group 18"/>
          <p:cNvGrpSpPr>
            <a:grpSpLocks/>
          </p:cNvGrpSpPr>
          <p:nvPr/>
        </p:nvGrpSpPr>
        <p:grpSpPr bwMode="auto">
          <a:xfrm>
            <a:off x="43123" y="2676266"/>
            <a:ext cx="4303768" cy="541338"/>
            <a:chOff x="1524000" y="5003800"/>
            <a:chExt cx="9448800" cy="1320800"/>
          </a:xfrm>
          <a:solidFill>
            <a:srgbClr val="ACD433"/>
          </a:solidFill>
        </p:grpSpPr>
        <p:sp>
          <p:nvSpPr>
            <p:cNvPr id="20" name="Chevron 19"/>
            <p:cNvSpPr/>
            <p:nvPr/>
          </p:nvSpPr>
          <p:spPr>
            <a:xfrm>
              <a:off x="1524000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2691525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3859048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5030451" y="5003800"/>
              <a:ext cx="131879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6147551" y="5003800"/>
              <a:ext cx="131879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7315076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8482599" y="5003800"/>
              <a:ext cx="1322678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9650124" y="5003800"/>
              <a:ext cx="1322676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0" y="26260425"/>
            <a:ext cx="9144000" cy="1196975"/>
          </a:xfrm>
          <a:prstGeom prst="rect">
            <a:avLst/>
          </a:prstGeom>
          <a:solidFill>
            <a:srgbClr val="ACD4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69" name="TextBox 112"/>
          <p:cNvSpPr txBox="1">
            <a:spLocks noChangeArrowheads="1"/>
          </p:cNvSpPr>
          <p:nvPr/>
        </p:nvSpPr>
        <p:spPr bwMode="auto">
          <a:xfrm>
            <a:off x="614362" y="26655403"/>
            <a:ext cx="5337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</a:t>
            </a:r>
            <a:r>
              <a:rPr lang="en-US" b="1" dirty="0">
                <a:solidFill>
                  <a:prstClr val="white"/>
                </a:solidFill>
              </a:rPr>
              <a:t>CONSTRUYAMOS SALUD JUNTOS!</a:t>
            </a:r>
          </a:p>
        </p:txBody>
      </p:sp>
      <p:sp>
        <p:nvSpPr>
          <p:cNvPr id="85" name="Down Ribbon 84"/>
          <p:cNvSpPr/>
          <p:nvPr/>
        </p:nvSpPr>
        <p:spPr>
          <a:xfrm rot="10800000" flipV="1">
            <a:off x="5855178" y="26542999"/>
            <a:ext cx="2573337" cy="631825"/>
          </a:xfrm>
          <a:prstGeom prst="ribbon">
            <a:avLst>
              <a:gd name="adj1" fmla="val 16667"/>
              <a:gd name="adj2" fmla="val 67982"/>
            </a:avLst>
          </a:prstGeom>
          <a:solidFill>
            <a:srgbClr val="0B4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SERVICIO MÉDICO UNED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51B0B2-4715-4EEE-808B-191111BBC084}"/>
              </a:ext>
            </a:extLst>
          </p:cNvPr>
          <p:cNvSpPr/>
          <p:nvPr/>
        </p:nvSpPr>
        <p:spPr>
          <a:xfrm>
            <a:off x="3744435" y="4256058"/>
            <a:ext cx="4449333" cy="3282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>
                <a:solidFill>
                  <a:schemeClr val="tx1"/>
                </a:solidFill>
              </a:rPr>
              <a:t>El chequeo médico es una medida de prevención, que permite detectar problemas de salud oportunamente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1DB354-8AEA-4FA0-8C91-3D2E956F5718}"/>
              </a:ext>
            </a:extLst>
          </p:cNvPr>
          <p:cNvSpPr txBox="1"/>
          <p:nvPr/>
        </p:nvSpPr>
        <p:spPr>
          <a:xfrm>
            <a:off x="756444" y="9110833"/>
            <a:ext cx="7631112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CR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584B42-B9D7-4A78-B0FA-AB086AB10163}"/>
              </a:ext>
            </a:extLst>
          </p:cNvPr>
          <p:cNvSpPr txBox="1"/>
          <p:nvPr/>
        </p:nvSpPr>
        <p:spPr>
          <a:xfrm flipH="1">
            <a:off x="190836" y="10172925"/>
            <a:ext cx="4156055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CR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E7D96B-7771-481A-BCD6-6B96464B0425}"/>
              </a:ext>
            </a:extLst>
          </p:cNvPr>
          <p:cNvSpPr txBox="1"/>
          <p:nvPr/>
        </p:nvSpPr>
        <p:spPr>
          <a:xfrm flipH="1">
            <a:off x="4357161" y="13039241"/>
            <a:ext cx="4071354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s-CR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FCDCB-47E5-498F-A9F8-B43E269A319E}"/>
              </a:ext>
            </a:extLst>
          </p:cNvPr>
          <p:cNvSpPr txBox="1"/>
          <p:nvPr/>
        </p:nvSpPr>
        <p:spPr>
          <a:xfrm flipH="1">
            <a:off x="264784" y="14554348"/>
            <a:ext cx="4369265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CR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F45109-7B7E-423F-B865-F27934198884}"/>
              </a:ext>
            </a:extLst>
          </p:cNvPr>
          <p:cNvSpPr txBox="1"/>
          <p:nvPr/>
        </p:nvSpPr>
        <p:spPr>
          <a:xfrm flipH="1">
            <a:off x="3373638" y="18024223"/>
            <a:ext cx="515579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s-CR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D5185D-6767-4DCC-9F34-901E3D4C0FD9}"/>
              </a:ext>
            </a:extLst>
          </p:cNvPr>
          <p:cNvSpPr txBox="1"/>
          <p:nvPr/>
        </p:nvSpPr>
        <p:spPr>
          <a:xfrm flipH="1">
            <a:off x="43123" y="19921808"/>
            <a:ext cx="502339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CR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F08A87-72DE-4767-B6DD-CCD3413E7054}"/>
              </a:ext>
            </a:extLst>
          </p:cNvPr>
          <p:cNvSpPr txBox="1"/>
          <p:nvPr/>
        </p:nvSpPr>
        <p:spPr>
          <a:xfrm>
            <a:off x="187497" y="23621133"/>
            <a:ext cx="3923149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s-CR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CCF61-A99C-44C7-AE8C-2B0EE7461844}"/>
              </a:ext>
            </a:extLst>
          </p:cNvPr>
          <p:cNvSpPr txBox="1"/>
          <p:nvPr/>
        </p:nvSpPr>
        <p:spPr>
          <a:xfrm>
            <a:off x="3991431" y="21807500"/>
            <a:ext cx="502339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CR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1E29A4-57B8-4E1F-BB7F-17813C84044C}"/>
              </a:ext>
            </a:extLst>
          </p:cNvPr>
          <p:cNvSpPr txBox="1"/>
          <p:nvPr/>
        </p:nvSpPr>
        <p:spPr>
          <a:xfrm flipH="1">
            <a:off x="4947862" y="25260499"/>
            <a:ext cx="3873611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s-CR" b="1" dirty="0"/>
          </a:p>
        </p:txBody>
      </p:sp>
      <p:sp>
        <p:nvSpPr>
          <p:cNvPr id="14338" name="TextBox 14337">
            <a:extLst>
              <a:ext uri="{FF2B5EF4-FFF2-40B4-BE49-F238E27FC236}">
                <a16:creationId xmlns:a16="http://schemas.microsoft.com/office/drawing/2014/main" id="{4F612E54-BF30-4D9C-98C1-15593D39437F}"/>
              </a:ext>
            </a:extLst>
          </p:cNvPr>
          <p:cNvSpPr txBox="1"/>
          <p:nvPr/>
        </p:nvSpPr>
        <p:spPr>
          <a:xfrm flipH="1">
            <a:off x="2149072" y="8140041"/>
            <a:ext cx="503498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s-CR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DF252-54A5-4241-AC75-FA249B59DC9E}"/>
              </a:ext>
            </a:extLst>
          </p:cNvPr>
          <p:cNvSpPr txBox="1"/>
          <p:nvPr/>
        </p:nvSpPr>
        <p:spPr>
          <a:xfrm>
            <a:off x="353026" y="11134754"/>
            <a:ext cx="5828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/>
              <a:t>Los exámenes complementarios al chequeo dependerán de: </a:t>
            </a:r>
          </a:p>
          <a:p>
            <a:pPr algn="just"/>
            <a:endParaRPr lang="es-CR" sz="2400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R" sz="2400" b="1" dirty="0"/>
              <a:t>Edad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R" sz="2400" b="1" dirty="0"/>
              <a:t>Estado de salud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R" sz="2400" b="1" dirty="0"/>
              <a:t>Historia familiar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CR" sz="2400" b="1" dirty="0"/>
              <a:t>Estilo de vida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61DFD-3856-4DDA-98B2-471709B048F2}"/>
              </a:ext>
            </a:extLst>
          </p:cNvPr>
          <p:cNvSpPr txBox="1"/>
          <p:nvPr/>
        </p:nvSpPr>
        <p:spPr>
          <a:xfrm>
            <a:off x="680019" y="15438206"/>
            <a:ext cx="7849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/>
              <a:t>Para que el chequeo médico sea provechoso, consulte su historia familiar de salud, lleve registros de vacunas y exámenes que se haya realizado, lista de medicamentos que consume y las dudas o consultas que tenga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0165-9888-4F16-8FA4-E545EAC7EC96}"/>
              </a:ext>
            </a:extLst>
          </p:cNvPr>
          <p:cNvSpPr txBox="1"/>
          <p:nvPr/>
        </p:nvSpPr>
        <p:spPr>
          <a:xfrm>
            <a:off x="5481328" y="19255521"/>
            <a:ext cx="3321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/>
              <a:t>La frecuencia de los chequeos será indicada por el médico tratante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2CE57-2A4F-4A7A-9F00-B60F8AFDB5E2}"/>
              </a:ext>
            </a:extLst>
          </p:cNvPr>
          <p:cNvSpPr txBox="1"/>
          <p:nvPr/>
        </p:nvSpPr>
        <p:spPr>
          <a:xfrm>
            <a:off x="468923" y="21420879"/>
            <a:ext cx="2904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/>
              <a:t>Por lo general, un chequeo anual es suficiente para un adulto sano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20883-A9A6-4D45-B593-21D3C22385E3}"/>
              </a:ext>
            </a:extLst>
          </p:cNvPr>
          <p:cNvSpPr txBox="1"/>
          <p:nvPr/>
        </p:nvSpPr>
        <p:spPr>
          <a:xfrm>
            <a:off x="4894313" y="22438126"/>
            <a:ext cx="35342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/>
              <a:t>El chequeo médico es una herramienta preventiva de la atención integral de salud, cuide su salud consultando al menos una vez al año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6E58B88-8B15-4FD2-85FD-EA05AED1D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204" y="10253518"/>
            <a:ext cx="1802232" cy="241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0B228C-7657-422C-A4C8-3B1837617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86" y="23069355"/>
            <a:ext cx="1997619" cy="353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7A1160-10CE-4B6E-975A-C913E4516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23" y="18506937"/>
            <a:ext cx="4378078" cy="253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125CA11-1395-492C-9292-9896A4019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42" y="3977346"/>
            <a:ext cx="3502785" cy="3502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4186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4527</TotalTime>
  <Words>132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Wingdings 3</vt:lpstr>
      <vt:lpstr>Ion Boardroom</vt:lpstr>
      <vt:lpstr>PowerPoint Presentation</vt:lpstr>
    </vt:vector>
  </TitlesOfParts>
  <Company>HubSpot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Demond Wong</dc:creator>
  <cp:lastModifiedBy>Lourdes Arce Espinoza</cp:lastModifiedBy>
  <cp:revision>133</cp:revision>
  <dcterms:created xsi:type="dcterms:W3CDTF">2013-02-06T15:19:00Z</dcterms:created>
  <dcterms:modified xsi:type="dcterms:W3CDTF">2019-08-20T21:27:11Z</dcterms:modified>
</cp:coreProperties>
</file>