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8" r:id="rId1"/>
  </p:sldMasterIdLst>
  <p:notesMasterIdLst>
    <p:notesMasterId r:id="rId3"/>
  </p:notesMasterIdLst>
  <p:sldIdLst>
    <p:sldId id="257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166"/>
    <a:srgbClr val="DC9800"/>
    <a:srgbClr val="D9614C"/>
    <a:srgbClr val="CA2B1C"/>
    <a:srgbClr val="FFD462"/>
    <a:srgbClr val="EAA100"/>
    <a:srgbClr val="1CDFFD"/>
    <a:srgbClr val="CA0000"/>
    <a:srgbClr val="E40000"/>
    <a:srgbClr val="AA2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5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1589" y="-814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5791206"/>
            <a:ext cx="6620968" cy="1331832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19109520"/>
            <a:ext cx="6620968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6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9202348"/>
            <a:ext cx="6620967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2743202"/>
            <a:ext cx="6620968" cy="145626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21469300"/>
            <a:ext cx="6620966" cy="197484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1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5791200"/>
            <a:ext cx="6620968" cy="7924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4630400"/>
            <a:ext cx="6620968" cy="94488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7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5791200"/>
            <a:ext cx="6001049" cy="929349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8" y="15084696"/>
            <a:ext cx="5461159" cy="1368696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7402628"/>
            <a:ext cx="6620968" cy="67056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8" y="3885012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1" y="10455148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7767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2496804"/>
            <a:ext cx="6620968" cy="661272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0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5" y="7924800"/>
            <a:ext cx="2210725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10668000"/>
            <a:ext cx="2196084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7924800"/>
            <a:ext cx="2202754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7" y="10668000"/>
            <a:ext cx="2210671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7924800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10668000"/>
            <a:ext cx="2199658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9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17003796"/>
            <a:ext cx="22056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8839200"/>
            <a:ext cx="2205612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19308850"/>
            <a:ext cx="2205612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17003796"/>
            <a:ext cx="2198466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8839200"/>
            <a:ext cx="2198466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19308846"/>
            <a:ext cx="2201378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7003796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8839200"/>
            <a:ext cx="2199658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5" y="19308838"/>
            <a:ext cx="2202571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50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8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3" y="1720858"/>
            <a:ext cx="1314793" cy="2330450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3092820"/>
            <a:ext cx="5568812" cy="219325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7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1446938"/>
            <a:ext cx="6620967" cy="7662588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2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1" y="8242306"/>
            <a:ext cx="3298113" cy="167830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6" y="8224374"/>
            <a:ext cx="3298115" cy="1680098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7620000"/>
            <a:ext cx="32981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1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7" y="7620000"/>
            <a:ext cx="3298113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7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2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3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791200"/>
            <a:ext cx="2551462" cy="5791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8" y="5791200"/>
            <a:ext cx="3898013" cy="18288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12517126"/>
            <a:ext cx="2551461" cy="115823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7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7416768"/>
            <a:ext cx="3820674" cy="6299232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8" y="4572000"/>
            <a:ext cx="2400925" cy="1828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4630400"/>
            <a:ext cx="3814728" cy="54864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0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6705600"/>
            <a:ext cx="2819400" cy="1127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1828800"/>
            <a:ext cx="1600200" cy="6400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24384000"/>
            <a:ext cx="990600" cy="3962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10668000"/>
            <a:ext cx="4191000" cy="16764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11582400"/>
            <a:ext cx="2362200" cy="9448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1810872"/>
            <a:ext cx="7055380" cy="5602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8211702"/>
            <a:ext cx="6711654" cy="16781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6009091" y="7658074"/>
            <a:ext cx="3962396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443643" y="13396474"/>
            <a:ext cx="15439180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2" y="1182946"/>
            <a:ext cx="628813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85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  <p:sldLayoutId id="2147483992" r:id="rId14"/>
    <p:sldLayoutId id="2147483993" r:id="rId15"/>
    <p:sldLayoutId id="2147483994" r:id="rId16"/>
    <p:sldLayoutId id="21474839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75125" y="168275"/>
            <a:ext cx="762000" cy="763588"/>
          </a:xfrm>
          <a:prstGeom prst="ellipse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62864" y="1636272"/>
            <a:ext cx="79634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CITOLOGÍA FEMENINA</a:t>
            </a:r>
          </a:p>
        </p:txBody>
      </p:sp>
      <p:sp>
        <p:nvSpPr>
          <p:cNvPr id="15368" name="TextBox 16"/>
          <p:cNvSpPr txBox="1">
            <a:spLocks noChangeArrowheads="1"/>
          </p:cNvSpPr>
          <p:nvPr/>
        </p:nvSpPr>
        <p:spPr bwMode="auto">
          <a:xfrm>
            <a:off x="462865" y="3236163"/>
            <a:ext cx="722408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La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citología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femenina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, es un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procedimiento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indoloro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que debe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realizarse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al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menos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una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vez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al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año</a:t>
            </a:r>
            <a:endParaRPr lang="en-US" dirty="0">
              <a:latin typeface="Berlin Sans FB" panose="020E0602020502020306" pitchFamily="34" charset="0"/>
              <a:cs typeface="Britannic Bold" charset="0"/>
            </a:endParaRPr>
          </a:p>
          <a:p>
            <a:pPr algn="just" eaLnBrk="1" hangingPunct="1"/>
            <a:endParaRPr lang="en-US" dirty="0">
              <a:latin typeface="Berlin Sans FB" panose="020E0602020502020306" pitchFamily="34" charset="0"/>
              <a:cs typeface="Britannic Bold" charset="0"/>
            </a:endParaRPr>
          </a:p>
          <a:p>
            <a:pPr algn="just" eaLnBrk="1" hangingPunct="1"/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Este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examen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permite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 la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detección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temprana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cambios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celulares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cuello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uterino</a:t>
            </a:r>
            <a:endParaRPr lang="en-US" dirty="0">
              <a:latin typeface="Berlin Sans FB" panose="020E0602020502020306" pitchFamily="34" charset="0"/>
              <a:cs typeface="Britannic Bold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281238" y="293370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19288" y="29765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644525" y="5387975"/>
            <a:ext cx="828198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cxnSpLocks/>
          </p:cNvCxnSpPr>
          <p:nvPr/>
        </p:nvCxnSpPr>
        <p:spPr>
          <a:xfrm>
            <a:off x="672296" y="7490609"/>
            <a:ext cx="836296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ardrop 19"/>
          <p:cNvSpPr/>
          <p:nvPr/>
        </p:nvSpPr>
        <p:spPr>
          <a:xfrm>
            <a:off x="7220362" y="5667727"/>
            <a:ext cx="1325563" cy="1309688"/>
          </a:xfrm>
          <a:prstGeom prst="teardrop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Teardrop 92"/>
          <p:cNvSpPr/>
          <p:nvPr/>
        </p:nvSpPr>
        <p:spPr>
          <a:xfrm>
            <a:off x="7464784" y="5890664"/>
            <a:ext cx="812800" cy="803275"/>
          </a:xfrm>
          <a:prstGeom prst="teardrop">
            <a:avLst/>
          </a:prstGeom>
          <a:solidFill>
            <a:srgbClr val="B31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439" name="TextBox 20"/>
          <p:cNvSpPr txBox="1">
            <a:spLocks noChangeArrowheads="1"/>
          </p:cNvSpPr>
          <p:nvPr/>
        </p:nvSpPr>
        <p:spPr bwMode="auto">
          <a:xfrm>
            <a:off x="555486" y="5753671"/>
            <a:ext cx="493745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Además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permite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diagnóstico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oportuno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infecciones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causadas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por virus,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bacterias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y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hongos</a:t>
            </a:r>
            <a:endParaRPr lang="en-US" dirty="0"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6996540" y="8104336"/>
            <a:ext cx="1311275" cy="1309687"/>
          </a:xfrm>
          <a:prstGeom prst="ellipse">
            <a:avLst/>
          </a:prstGeom>
          <a:solidFill>
            <a:srgbClr val="B31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074858" y="8169054"/>
            <a:ext cx="1147762" cy="11477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275680" y="8405813"/>
            <a:ext cx="725488" cy="725488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55" name="TextBox 113"/>
          <p:cNvSpPr txBox="1">
            <a:spLocks noChangeArrowheads="1"/>
          </p:cNvSpPr>
          <p:nvPr/>
        </p:nvSpPr>
        <p:spPr bwMode="auto">
          <a:xfrm>
            <a:off x="610857" y="8168742"/>
            <a:ext cx="4937455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La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citología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femenina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es el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examen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por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excelencia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para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detectar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a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tiempo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el </a:t>
            </a:r>
            <a:r>
              <a:rPr lang="en-US" sz="2300" dirty="0" err="1">
                <a:latin typeface="Berlin Sans FB" panose="020E0602020502020306" pitchFamily="34" charset="0"/>
                <a:cs typeface="Britannic Bold" charset="0"/>
              </a:rPr>
              <a:t>cáncer</a:t>
            </a:r>
            <a:r>
              <a:rPr lang="en-US" sz="2300" dirty="0">
                <a:latin typeface="Berlin Sans FB" panose="020E0602020502020306" pitchFamily="34" charset="0"/>
                <a:cs typeface="Britannic Bold" charset="0"/>
              </a:rPr>
              <a:t> de cervix</a:t>
            </a:r>
          </a:p>
        </p:txBody>
      </p:sp>
      <p:cxnSp>
        <p:nvCxnSpPr>
          <p:cNvPr id="99" name="Straight Connector 98"/>
          <p:cNvCxnSpPr>
            <a:cxnSpLocks/>
          </p:cNvCxnSpPr>
          <p:nvPr/>
        </p:nvCxnSpPr>
        <p:spPr>
          <a:xfrm>
            <a:off x="615950" y="10245725"/>
            <a:ext cx="831056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69" name="TextBox 10"/>
          <p:cNvSpPr txBox="1">
            <a:spLocks noChangeArrowheads="1"/>
          </p:cNvSpPr>
          <p:nvPr/>
        </p:nvSpPr>
        <p:spPr bwMode="auto">
          <a:xfrm>
            <a:off x="3329357" y="10479359"/>
            <a:ext cx="533220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cáncer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cérvix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,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sigue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siendo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la neoplasia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más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frecuente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la población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femenina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,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ocupa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tercer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lugar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incidencia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y 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cuarto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lugar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mortalidad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(CCSS, 2018)</a:t>
            </a:r>
          </a:p>
          <a:p>
            <a:pPr eaLnBrk="1" hangingPunct="1"/>
            <a:endParaRPr lang="en-US" dirty="0">
              <a:latin typeface="Britannic Bold" charset="0"/>
              <a:cs typeface="Britannic Bold" charset="0"/>
            </a:endParaRPr>
          </a:p>
        </p:txBody>
      </p:sp>
      <p:cxnSp>
        <p:nvCxnSpPr>
          <p:cNvPr id="179" name="Straight Connector 178"/>
          <p:cNvCxnSpPr>
            <a:cxnSpLocks/>
          </p:cNvCxnSpPr>
          <p:nvPr/>
        </p:nvCxnSpPr>
        <p:spPr>
          <a:xfrm>
            <a:off x="555486" y="13058775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Frame 219"/>
          <p:cNvSpPr/>
          <p:nvPr/>
        </p:nvSpPr>
        <p:spPr>
          <a:xfrm>
            <a:off x="735436" y="10713687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5500" name="TextBox 12"/>
          <p:cNvSpPr txBox="1">
            <a:spLocks noChangeArrowheads="1"/>
          </p:cNvSpPr>
          <p:nvPr/>
        </p:nvSpPr>
        <p:spPr bwMode="auto">
          <a:xfrm>
            <a:off x="339219" y="13944111"/>
            <a:ext cx="598027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Aunque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ocupa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uno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los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primeros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lugares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morbilidad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y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mortalidad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, se ha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comprobado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que es una de las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neoplasias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con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mejor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pronóstico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si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se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realiza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un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diagnóstico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precoz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y un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tratamiento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oportuno</a:t>
            </a:r>
            <a:endParaRPr lang="en-US" dirty="0"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15505" name="TextBox 228"/>
          <p:cNvSpPr txBox="1">
            <a:spLocks noChangeArrowheads="1"/>
          </p:cNvSpPr>
          <p:nvPr/>
        </p:nvSpPr>
        <p:spPr bwMode="auto">
          <a:xfrm>
            <a:off x="2205114" y="17507460"/>
            <a:ext cx="54839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La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reduccón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del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cáncer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cervix,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dependerá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la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responsabilidad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social de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su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población.</a:t>
            </a:r>
          </a:p>
          <a:p>
            <a:pPr algn="just" eaLnBrk="1" hangingPunct="1"/>
            <a:endParaRPr lang="en-US" dirty="0">
              <a:latin typeface="Berlin Sans FB" panose="020E0602020502020306" pitchFamily="34" charset="0"/>
              <a:cs typeface="Britannic Bold" charset="0"/>
            </a:endParaRPr>
          </a:p>
          <a:p>
            <a:pPr algn="just" eaLnBrk="1" hangingPunct="1"/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La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búsqueda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activa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 a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través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de los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programas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preventivos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o bien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campañas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masivas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, son una forma de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detectar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casos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 err="1">
                <a:latin typeface="Berlin Sans FB" panose="020E0602020502020306" pitchFamily="34" charset="0"/>
                <a:cs typeface="Britannic Bold" charset="0"/>
              </a:rPr>
              <a:t>nuevos</a:t>
            </a:r>
            <a:endParaRPr lang="en-US" dirty="0">
              <a:latin typeface="Berlin Sans FB" panose="020E0602020502020306" pitchFamily="34" charset="0"/>
              <a:cs typeface="Britannic Bold" charset="0"/>
            </a:endParaRPr>
          </a:p>
          <a:p>
            <a:pPr algn="just" eaLnBrk="1" hangingPunct="1"/>
            <a:endParaRPr lang="en-US" dirty="0"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15506" name="TextBox 229"/>
          <p:cNvSpPr txBox="1">
            <a:spLocks noChangeArrowheads="1"/>
          </p:cNvSpPr>
          <p:nvPr/>
        </p:nvSpPr>
        <p:spPr bwMode="auto">
          <a:xfrm>
            <a:off x="123032" y="26420960"/>
            <a:ext cx="6611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dirty="0">
                <a:latin typeface="Berlin Sans FB" panose="020E0602020502020306" pitchFamily="34" charset="0"/>
                <a:cs typeface="Britannic Bold" charset="0"/>
              </a:rPr>
              <a:t>CONSTRUYAMOS SALUD JUNTOS</a:t>
            </a:r>
          </a:p>
        </p:txBody>
      </p:sp>
      <p:pic>
        <p:nvPicPr>
          <p:cNvPr id="229" name="Gráfico 228" descr="Tendencia al alza">
            <a:extLst>
              <a:ext uri="{FF2B5EF4-FFF2-40B4-BE49-F238E27FC236}">
                <a16:creationId xmlns:a16="http://schemas.microsoft.com/office/drawing/2014/main" id="{F554F80D-0C7A-4E54-83C6-716C3E912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4893" y="11092084"/>
            <a:ext cx="1226345" cy="1082873"/>
          </a:xfrm>
          <a:prstGeom prst="rect">
            <a:avLst/>
          </a:prstGeom>
        </p:spPr>
      </p:pic>
      <p:pic>
        <p:nvPicPr>
          <p:cNvPr id="234" name="Gráfico 233" descr="Medicina">
            <a:extLst>
              <a:ext uri="{FF2B5EF4-FFF2-40B4-BE49-F238E27FC236}">
                <a16:creationId xmlns:a16="http://schemas.microsoft.com/office/drawing/2014/main" id="{52F7F279-91EE-4506-B1D5-99A7703768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31158" y="15254617"/>
            <a:ext cx="1264608" cy="1184319"/>
          </a:xfrm>
          <a:prstGeom prst="rect">
            <a:avLst/>
          </a:prstGeom>
        </p:spPr>
      </p:pic>
      <p:sp>
        <p:nvSpPr>
          <p:cNvPr id="178" name="Frame 219">
            <a:extLst>
              <a:ext uri="{FF2B5EF4-FFF2-40B4-BE49-F238E27FC236}">
                <a16:creationId xmlns:a16="http://schemas.microsoft.com/office/drawing/2014/main" id="{10FD4EE7-4E83-43D6-AB07-53B9A687E556}"/>
              </a:ext>
            </a:extLst>
          </p:cNvPr>
          <p:cNvSpPr/>
          <p:nvPr/>
        </p:nvSpPr>
        <p:spPr>
          <a:xfrm>
            <a:off x="6628532" y="14951687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80" name="TextBox 234">
            <a:extLst>
              <a:ext uri="{FF2B5EF4-FFF2-40B4-BE49-F238E27FC236}">
                <a16:creationId xmlns:a16="http://schemas.microsoft.com/office/drawing/2014/main" id="{DC885A20-A724-4894-8407-4AB0374D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240" y="26466284"/>
            <a:ext cx="32254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SERVICIO MÉDICO UNED</a:t>
            </a:r>
          </a:p>
        </p:txBody>
      </p:sp>
      <p:pic>
        <p:nvPicPr>
          <p:cNvPr id="241" name="Gráfico 240" descr="Mano levantada">
            <a:extLst>
              <a:ext uri="{FF2B5EF4-FFF2-40B4-BE49-F238E27FC236}">
                <a16:creationId xmlns:a16="http://schemas.microsoft.com/office/drawing/2014/main" id="{E10669AC-BE6B-447C-882B-C5649B8032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7943" y="17971222"/>
            <a:ext cx="1131351" cy="1131351"/>
          </a:xfrm>
          <a:prstGeom prst="rect">
            <a:avLst/>
          </a:prstGeom>
        </p:spPr>
      </p:pic>
      <p:pic>
        <p:nvPicPr>
          <p:cNvPr id="243" name="Gráfico 242" descr="Advertencia">
            <a:extLst>
              <a:ext uri="{FF2B5EF4-FFF2-40B4-BE49-F238E27FC236}">
                <a16:creationId xmlns:a16="http://schemas.microsoft.com/office/drawing/2014/main" id="{59DC4A1C-621E-4432-93A3-1072136F52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7382" y="23963205"/>
            <a:ext cx="1377705" cy="1377705"/>
          </a:xfrm>
          <a:prstGeom prst="rect">
            <a:avLst/>
          </a:prstGeom>
        </p:spPr>
      </p:pic>
      <p:pic>
        <p:nvPicPr>
          <p:cNvPr id="21" name="Graphic 20" descr="Woman">
            <a:extLst>
              <a:ext uri="{FF2B5EF4-FFF2-40B4-BE49-F238E27FC236}">
                <a16:creationId xmlns:a16="http://schemas.microsoft.com/office/drawing/2014/main" id="{F7F4F499-D791-4752-BBEE-7CA271F4BA8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191539" y="8235442"/>
            <a:ext cx="914400" cy="914400"/>
          </a:xfrm>
          <a:prstGeom prst="rect">
            <a:avLst/>
          </a:prstGeom>
        </p:spPr>
      </p:pic>
      <p:pic>
        <p:nvPicPr>
          <p:cNvPr id="26" name="Graphic 25" descr="Two women">
            <a:extLst>
              <a:ext uri="{FF2B5EF4-FFF2-40B4-BE49-F238E27FC236}">
                <a16:creationId xmlns:a16="http://schemas.microsoft.com/office/drawing/2014/main" id="{AD48129C-F7C9-4F24-BE0F-B5EEDE5B940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445376" y="5848670"/>
            <a:ext cx="914400" cy="914400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7B71BBC-2095-490B-A310-E33FE8BF074E}"/>
              </a:ext>
            </a:extLst>
          </p:cNvPr>
          <p:cNvCxnSpPr>
            <a:cxnSpLocks/>
          </p:cNvCxnSpPr>
          <p:nvPr/>
        </p:nvCxnSpPr>
        <p:spPr>
          <a:xfrm>
            <a:off x="517387" y="17019246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A6BCC6E-F2D1-4755-A561-7F5552E3C05C}"/>
              </a:ext>
            </a:extLst>
          </p:cNvPr>
          <p:cNvCxnSpPr>
            <a:cxnSpLocks/>
          </p:cNvCxnSpPr>
          <p:nvPr/>
        </p:nvCxnSpPr>
        <p:spPr>
          <a:xfrm>
            <a:off x="543605" y="21065118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593BEF6-9231-4C4F-89E6-7622FB670C57}"/>
              </a:ext>
            </a:extLst>
          </p:cNvPr>
          <p:cNvCxnSpPr>
            <a:cxnSpLocks/>
          </p:cNvCxnSpPr>
          <p:nvPr/>
        </p:nvCxnSpPr>
        <p:spPr>
          <a:xfrm>
            <a:off x="644525" y="22914617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228">
            <a:extLst>
              <a:ext uri="{FF2B5EF4-FFF2-40B4-BE49-F238E27FC236}">
                <a16:creationId xmlns:a16="http://schemas.microsoft.com/office/drawing/2014/main" id="{DBE275D7-8752-4281-ABC3-18814E264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144" y="24121144"/>
            <a:ext cx="5483950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Participe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activamente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las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campañas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detección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cáncer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cérvix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, un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diagnóstico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a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tiempo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puede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salvar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una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vida</a:t>
            </a:r>
            <a:endParaRPr lang="en-US" sz="2100" dirty="0"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122" name="TextBox 228">
            <a:extLst>
              <a:ext uri="{FF2B5EF4-FFF2-40B4-BE49-F238E27FC236}">
                <a16:creationId xmlns:a16="http://schemas.microsoft.com/office/drawing/2014/main" id="{586C26C9-D2A6-40A6-8B02-8E53ADDD2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21411993"/>
            <a:ext cx="54839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Recuerde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realizarse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la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citología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cada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año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, o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según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la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recomendación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dirty="0">
                <a:latin typeface="Berlin Sans FB" panose="020E0602020502020306" pitchFamily="34" charset="0"/>
                <a:cs typeface="Britannic Bold" charset="0"/>
              </a:rPr>
              <a:t>dada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por el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médico</a:t>
            </a:r>
            <a:r>
              <a:rPr lang="en-US" sz="21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100" dirty="0" err="1">
                <a:latin typeface="Berlin Sans FB" panose="020E0602020502020306" pitchFamily="34" charset="0"/>
                <a:cs typeface="Britannic Bold" charset="0"/>
              </a:rPr>
              <a:t>tratante</a:t>
            </a:r>
            <a:endParaRPr lang="en-US" sz="2100" dirty="0">
              <a:latin typeface="Berlin Sans FB" panose="020E0602020502020306" pitchFamily="34" charset="0"/>
              <a:cs typeface="Britannic Bold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4549</TotalTime>
  <Words>209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Berlin Sans FB</vt:lpstr>
      <vt:lpstr>Britannic Bold</vt:lpstr>
      <vt:lpstr>Calibri</vt:lpstr>
      <vt:lpstr>Century Gothic</vt:lpstr>
      <vt:lpstr>Wingdings 3</vt:lpstr>
      <vt:lpstr>Ion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133</cp:revision>
  <dcterms:created xsi:type="dcterms:W3CDTF">2013-02-06T15:19:00Z</dcterms:created>
  <dcterms:modified xsi:type="dcterms:W3CDTF">2019-03-19T13:16:03Z</dcterms:modified>
</cp:coreProperties>
</file>