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62" r:id="rId2"/>
  </p:sldIdLst>
  <p:sldSz cx="9144000" cy="27432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86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6D70"/>
    <a:srgbClr val="EEECE1"/>
    <a:srgbClr val="EE8F4D"/>
    <a:srgbClr val="E05B3F"/>
    <a:srgbClr val="E4856D"/>
    <a:srgbClr val="719493"/>
    <a:srgbClr val="D63836"/>
    <a:srgbClr val="DBDBDB"/>
    <a:srgbClr val="FF0000"/>
    <a:srgbClr val="DC9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8" d="100"/>
          <a:sy n="78" d="100"/>
        </p:scale>
        <p:origin x="1764" y="-9516"/>
      </p:cViewPr>
      <p:guideLst>
        <p:guide orient="horz" pos="864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09A9D-0670-9C40-AE4E-73EAF296F82C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685800"/>
            <a:ext cx="114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381086-02C1-E749-81E8-133770756C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51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275C354A-C592-0F4A-9236-26999CED0343}" type="slidenum">
              <a:rPr lang="en-US" sz="1200">
                <a:solidFill>
                  <a:prstClr val="black"/>
                </a:solidFill>
              </a:rPr>
              <a:pPr eaLnBrk="1" hangingPunct="1"/>
              <a:t>1</a:t>
            </a:fld>
            <a:endParaRPr lang="en-US"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521702"/>
            <a:ext cx="7772400" cy="58801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5544800"/>
            <a:ext cx="6400800" cy="7010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3C7D0-326F-BF44-8A7E-B87DE22CBED5}" type="datetimeFigureOut">
              <a:rPr lang="en-US"/>
              <a:pPr>
                <a:defRPr/>
              </a:pPr>
              <a:t>6/11/2019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A7EC3-479F-B840-B064-E6EAA7B1EC2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157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19059-2B64-2541-9124-181DCAB785D3}" type="datetimeFigureOut">
              <a:rPr lang="en-US"/>
              <a:pPr>
                <a:defRPr/>
              </a:pPr>
              <a:t>6/11/2019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935D9B-C2D5-EC4C-85E6-B33E07A4309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738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394200"/>
            <a:ext cx="2057400" cy="93624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394200"/>
            <a:ext cx="6019800" cy="93624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53C22-09B5-7F40-9F29-C20816C3D763}" type="datetimeFigureOut">
              <a:rPr lang="en-US"/>
              <a:pPr>
                <a:defRPr/>
              </a:pPr>
              <a:t>6/11/2019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056CD8-1267-6447-ABBD-9A7D1416C4F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028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30939-002F-994E-AE17-7FCA6784A007}" type="datetimeFigureOut">
              <a:rPr lang="en-US"/>
              <a:pPr>
                <a:defRPr/>
              </a:pPr>
              <a:t>6/11/2019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C66E8-A6C5-6645-B461-F5F8B762A3A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460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7627602"/>
            <a:ext cx="7772400" cy="54483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1626854"/>
            <a:ext cx="7772400" cy="600074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B0DBA-6CBD-7541-B577-C20926A91A3C}" type="datetimeFigureOut">
              <a:rPr lang="en-US"/>
              <a:pPr>
                <a:defRPr/>
              </a:pPr>
              <a:t>6/11/2019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0710B5-3AF4-2441-9684-FF104F8AA31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438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5603200"/>
            <a:ext cx="4038600" cy="7241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5603200"/>
            <a:ext cx="4038600" cy="7241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17235F-FF5B-2849-A861-1A865BA37BD8}" type="datetimeFigureOut">
              <a:rPr lang="en-US"/>
              <a:pPr>
                <a:defRPr/>
              </a:pPr>
              <a:t>6/11/2019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742CE-0CB1-B943-B3B6-7376FD1DBC9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19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98552"/>
            <a:ext cx="8229600" cy="4572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6140452"/>
            <a:ext cx="4040188" cy="255904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8699500"/>
            <a:ext cx="4040188" cy="158051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6140452"/>
            <a:ext cx="4041775" cy="255904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8699500"/>
            <a:ext cx="4041775" cy="158051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86ABD-8327-8445-9561-069F598D9C48}" type="datetimeFigureOut">
              <a:rPr lang="en-US"/>
              <a:pPr>
                <a:defRPr/>
              </a:pPr>
              <a:t>6/11/2019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19FCB-6E75-904C-9F43-8EC7C3CA9BB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548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2C272-E9D6-0D42-B48C-64EAAF7AA24E}" type="datetimeFigureOut">
              <a:rPr lang="en-US"/>
              <a:pPr>
                <a:defRPr/>
              </a:pPr>
              <a:t>6/11/2019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4BC722-DF12-BB42-90F3-2DFF760AF05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492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BA39AD-D240-4B44-B60E-190A88CA5C4E}" type="datetimeFigureOut">
              <a:rPr lang="en-US"/>
              <a:pPr>
                <a:defRPr/>
              </a:pPr>
              <a:t>6/11/2019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D7DB8-FFC8-1943-B192-A75AF0B1132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686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092200"/>
            <a:ext cx="3008313" cy="46482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092202"/>
            <a:ext cx="5111750" cy="234124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740402"/>
            <a:ext cx="3008313" cy="187642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4543D-442E-D34C-9460-CFC411FFB427}" type="datetimeFigureOut">
              <a:rPr lang="en-US"/>
              <a:pPr>
                <a:defRPr/>
              </a:pPr>
              <a:t>6/11/2019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F77CB-D03A-354E-A56C-B28162BBD11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203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19202400"/>
            <a:ext cx="5486400" cy="22669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2451100"/>
            <a:ext cx="5486400" cy="164592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21469352"/>
            <a:ext cx="5486400" cy="321944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B3DCE8-5BFF-D342-A4BC-834216828E3C}" type="datetimeFigureOut">
              <a:rPr lang="en-US"/>
              <a:pPr>
                <a:defRPr/>
              </a:pPr>
              <a:t>6/11/2019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D7DA1-C6ED-4B46-B691-5C031C0A901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995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098550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6400800"/>
            <a:ext cx="8229600" cy="1810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25425400"/>
            <a:ext cx="2133600" cy="14605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7A27FA77-BC52-1547-8701-FA087E859ED4}" type="datetimeFigureOut">
              <a:rPr lang="en-US"/>
              <a:pPr>
                <a:defRPr/>
              </a:pPr>
              <a:t>6/11/2019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25425400"/>
            <a:ext cx="289560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25425400"/>
            <a:ext cx="2133600" cy="14605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353659E8-1F8A-1A45-84BA-EACB07E67AF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818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ángulo 14">
            <a:extLst>
              <a:ext uri="{FF2B5EF4-FFF2-40B4-BE49-F238E27FC236}">
                <a16:creationId xmlns:a16="http://schemas.microsoft.com/office/drawing/2014/main" id="{C7F3F55C-AAD9-4192-B2F7-2B6F6FCC7284}"/>
              </a:ext>
            </a:extLst>
          </p:cNvPr>
          <p:cNvSpPr/>
          <p:nvPr/>
        </p:nvSpPr>
        <p:spPr>
          <a:xfrm>
            <a:off x="1390650" y="4972050"/>
            <a:ext cx="7753350" cy="602744"/>
          </a:xfrm>
          <a:prstGeom prst="rect">
            <a:avLst/>
          </a:prstGeom>
          <a:solidFill>
            <a:srgbClr val="71949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5" name="Down Ribbon 4"/>
          <p:cNvSpPr/>
          <p:nvPr/>
        </p:nvSpPr>
        <p:spPr>
          <a:xfrm rot="10800000">
            <a:off x="217488" y="581025"/>
            <a:ext cx="8709025" cy="2032000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E05B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14340" name="Group 18"/>
          <p:cNvGrpSpPr>
            <a:grpSpLocks/>
          </p:cNvGrpSpPr>
          <p:nvPr/>
        </p:nvGrpSpPr>
        <p:grpSpPr bwMode="auto">
          <a:xfrm>
            <a:off x="434975" y="3556000"/>
            <a:ext cx="3867150" cy="541338"/>
            <a:chOff x="1524000" y="5003800"/>
            <a:chExt cx="9448800" cy="1320800"/>
          </a:xfrm>
        </p:grpSpPr>
        <p:sp>
          <p:nvSpPr>
            <p:cNvPr id="20" name="Chevron 19"/>
            <p:cNvSpPr/>
            <p:nvPr/>
          </p:nvSpPr>
          <p:spPr>
            <a:xfrm>
              <a:off x="1524000" y="5003800"/>
              <a:ext cx="1322678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" name="Chevron 20"/>
            <p:cNvSpPr/>
            <p:nvPr/>
          </p:nvSpPr>
          <p:spPr>
            <a:xfrm>
              <a:off x="2691525" y="5003800"/>
              <a:ext cx="1322676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2" name="Chevron 21"/>
            <p:cNvSpPr/>
            <p:nvPr/>
          </p:nvSpPr>
          <p:spPr>
            <a:xfrm>
              <a:off x="3859048" y="5003800"/>
              <a:ext cx="1322678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3" name="Chevron 22"/>
            <p:cNvSpPr/>
            <p:nvPr/>
          </p:nvSpPr>
          <p:spPr>
            <a:xfrm>
              <a:off x="5030451" y="5003800"/>
              <a:ext cx="1318798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4" name="Chevron 23"/>
            <p:cNvSpPr/>
            <p:nvPr/>
          </p:nvSpPr>
          <p:spPr>
            <a:xfrm>
              <a:off x="6147551" y="5003800"/>
              <a:ext cx="1318798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5" name="Chevron 24"/>
            <p:cNvSpPr/>
            <p:nvPr/>
          </p:nvSpPr>
          <p:spPr>
            <a:xfrm>
              <a:off x="7315076" y="5003800"/>
              <a:ext cx="1322676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6" name="Chevron 25"/>
            <p:cNvSpPr/>
            <p:nvPr/>
          </p:nvSpPr>
          <p:spPr>
            <a:xfrm>
              <a:off x="8482599" y="5003800"/>
              <a:ext cx="1322678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7" name="Chevron 26"/>
            <p:cNvSpPr/>
            <p:nvPr/>
          </p:nvSpPr>
          <p:spPr>
            <a:xfrm>
              <a:off x="9650124" y="5003800"/>
              <a:ext cx="1322676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4341" name="TextBox 44"/>
          <p:cNvSpPr txBox="1">
            <a:spLocks noChangeArrowheads="1"/>
          </p:cNvSpPr>
          <p:nvPr/>
        </p:nvSpPr>
        <p:spPr bwMode="auto">
          <a:xfrm>
            <a:off x="1606551" y="1011921"/>
            <a:ext cx="5689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3600" b="1" dirty="0" smtClean="0">
                <a:solidFill>
                  <a:srgbClr val="FFFFFF"/>
                </a:solidFill>
                <a:latin typeface="Courier" charset="0"/>
                <a:cs typeface="Courier" charset="0"/>
              </a:rPr>
              <a:t>COLESTEROL</a:t>
            </a:r>
            <a:endParaRPr lang="en-US" sz="3600" b="1" dirty="0">
              <a:solidFill>
                <a:srgbClr val="FFFFFF"/>
              </a:solidFill>
              <a:latin typeface="Courier" charset="0"/>
              <a:cs typeface="Courier" charset="0"/>
            </a:endParaRPr>
          </a:p>
        </p:txBody>
      </p:sp>
      <p:sp>
        <p:nvSpPr>
          <p:cNvPr id="14342" name="TextBox 45"/>
          <p:cNvSpPr txBox="1">
            <a:spLocks noChangeArrowheads="1"/>
          </p:cNvSpPr>
          <p:nvPr/>
        </p:nvSpPr>
        <p:spPr bwMode="auto">
          <a:xfrm>
            <a:off x="4660899" y="3469921"/>
            <a:ext cx="409257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1800" b="1" dirty="0" smtClean="0">
                <a:solidFill>
                  <a:srgbClr val="3A6D70"/>
                </a:solidFill>
              </a:rPr>
              <a:t>El </a:t>
            </a:r>
            <a:r>
              <a:rPr lang="en-US" sz="1800" b="1" dirty="0" err="1" smtClean="0">
                <a:solidFill>
                  <a:srgbClr val="3A6D70"/>
                </a:solidFill>
              </a:rPr>
              <a:t>colesterol</a:t>
            </a:r>
            <a:r>
              <a:rPr lang="en-US" sz="1800" b="1" dirty="0" smtClean="0">
                <a:solidFill>
                  <a:srgbClr val="3A6D70"/>
                </a:solidFill>
              </a:rPr>
              <a:t> </a:t>
            </a:r>
            <a:r>
              <a:rPr lang="en-US" sz="1800" b="1" dirty="0" err="1" smtClean="0">
                <a:solidFill>
                  <a:srgbClr val="3A6D70"/>
                </a:solidFill>
              </a:rPr>
              <a:t>es</a:t>
            </a:r>
            <a:r>
              <a:rPr lang="en-US" sz="1800" b="1" dirty="0" smtClean="0">
                <a:solidFill>
                  <a:srgbClr val="3A6D70"/>
                </a:solidFill>
              </a:rPr>
              <a:t> </a:t>
            </a:r>
            <a:r>
              <a:rPr lang="en-US" sz="1800" b="1" dirty="0" err="1" smtClean="0">
                <a:solidFill>
                  <a:srgbClr val="3A6D70"/>
                </a:solidFill>
              </a:rPr>
              <a:t>una</a:t>
            </a:r>
            <a:r>
              <a:rPr lang="en-US" sz="1800" b="1" dirty="0" smtClean="0">
                <a:solidFill>
                  <a:srgbClr val="3A6D70"/>
                </a:solidFill>
              </a:rPr>
              <a:t> </a:t>
            </a:r>
            <a:r>
              <a:rPr lang="en-US" sz="1800" b="1" dirty="0" err="1" smtClean="0">
                <a:solidFill>
                  <a:srgbClr val="3A6D70"/>
                </a:solidFill>
              </a:rPr>
              <a:t>sustancia</a:t>
            </a:r>
            <a:r>
              <a:rPr lang="en-US" sz="1800" b="1" dirty="0" smtClean="0">
                <a:solidFill>
                  <a:srgbClr val="3A6D70"/>
                </a:solidFill>
              </a:rPr>
              <a:t> </a:t>
            </a:r>
            <a:r>
              <a:rPr lang="en-US" sz="1800" b="1" dirty="0" err="1" smtClean="0">
                <a:solidFill>
                  <a:srgbClr val="3A6D70"/>
                </a:solidFill>
              </a:rPr>
              <a:t>grasa</a:t>
            </a:r>
            <a:r>
              <a:rPr lang="en-US" sz="1800" b="1" dirty="0" smtClean="0">
                <a:solidFill>
                  <a:srgbClr val="3A6D70"/>
                </a:solidFill>
              </a:rPr>
              <a:t> natural, que </a:t>
            </a:r>
            <a:r>
              <a:rPr lang="en-US" sz="1800" b="1" dirty="0" err="1" smtClean="0">
                <a:solidFill>
                  <a:srgbClr val="3A6D70"/>
                </a:solidFill>
              </a:rPr>
              <a:t>está</a:t>
            </a:r>
            <a:r>
              <a:rPr lang="en-US" sz="1800" b="1" dirty="0" smtClean="0">
                <a:solidFill>
                  <a:srgbClr val="3A6D70"/>
                </a:solidFill>
              </a:rPr>
              <a:t> </a:t>
            </a:r>
            <a:r>
              <a:rPr lang="en-US" sz="1800" b="1" dirty="0" err="1" smtClean="0">
                <a:solidFill>
                  <a:srgbClr val="3A6D70"/>
                </a:solidFill>
              </a:rPr>
              <a:t>presente</a:t>
            </a:r>
            <a:r>
              <a:rPr lang="en-US" sz="1800" b="1" dirty="0" smtClean="0">
                <a:solidFill>
                  <a:srgbClr val="3A6D70"/>
                </a:solidFill>
              </a:rPr>
              <a:t> </a:t>
            </a:r>
            <a:r>
              <a:rPr lang="en-US" sz="1800" b="1" dirty="0" err="1" smtClean="0">
                <a:solidFill>
                  <a:srgbClr val="3A6D70"/>
                </a:solidFill>
              </a:rPr>
              <a:t>en</a:t>
            </a:r>
            <a:r>
              <a:rPr lang="en-US" sz="1800" b="1" dirty="0" smtClean="0">
                <a:solidFill>
                  <a:srgbClr val="3A6D70"/>
                </a:solidFill>
              </a:rPr>
              <a:t> las </a:t>
            </a:r>
            <a:r>
              <a:rPr lang="en-US" sz="1800" b="1" dirty="0" err="1" smtClean="0">
                <a:solidFill>
                  <a:srgbClr val="3A6D70"/>
                </a:solidFill>
              </a:rPr>
              <a:t>células</a:t>
            </a:r>
            <a:r>
              <a:rPr lang="en-US" sz="1800" b="1" dirty="0" smtClean="0">
                <a:solidFill>
                  <a:srgbClr val="3A6D70"/>
                </a:solidFill>
              </a:rPr>
              <a:t> del </a:t>
            </a:r>
            <a:r>
              <a:rPr lang="en-US" sz="1800" b="1" dirty="0" err="1" smtClean="0">
                <a:solidFill>
                  <a:srgbClr val="3A6D70"/>
                </a:solidFill>
              </a:rPr>
              <a:t>organismo</a:t>
            </a:r>
            <a:endParaRPr lang="en-US" sz="1800" b="1" dirty="0">
              <a:solidFill>
                <a:srgbClr val="3A6D70"/>
              </a:solidFill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 flipV="1">
            <a:off x="812800" y="13144500"/>
            <a:ext cx="7631113" cy="5365750"/>
          </a:xfrm>
          <a:prstGeom prst="straightConnector1">
            <a:avLst/>
          </a:prstGeom>
          <a:ln w="57150" cmpd="sng">
            <a:solidFill>
              <a:srgbClr val="3A6D7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H="1" flipV="1">
            <a:off x="812800" y="13144500"/>
            <a:ext cx="7631113" cy="5365750"/>
          </a:xfrm>
          <a:prstGeom prst="straightConnector1">
            <a:avLst/>
          </a:prstGeom>
          <a:ln w="57150" cmpd="sng">
            <a:solidFill>
              <a:srgbClr val="3A6D7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45" name="TextBox 47"/>
          <p:cNvSpPr txBox="1">
            <a:spLocks noChangeArrowheads="1"/>
          </p:cNvSpPr>
          <p:nvPr/>
        </p:nvSpPr>
        <p:spPr bwMode="auto">
          <a:xfrm>
            <a:off x="538163" y="15729625"/>
            <a:ext cx="2720975" cy="400110"/>
          </a:xfrm>
          <a:prstGeom prst="rect">
            <a:avLst/>
          </a:prstGeom>
          <a:solidFill>
            <a:srgbClr val="E05B3F"/>
          </a:solidFill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b="1" dirty="0" err="1" smtClean="0">
                <a:solidFill>
                  <a:schemeClr val="bg1"/>
                </a:solidFill>
                <a:cs typeface="Calibri" charset="0"/>
              </a:rPr>
              <a:t>Fumar</a:t>
            </a:r>
            <a:endParaRPr lang="en-US" sz="2000" b="1" dirty="0">
              <a:solidFill>
                <a:schemeClr val="bg1"/>
              </a:solidFill>
              <a:cs typeface="Calibri" charset="0"/>
            </a:endParaRPr>
          </a:p>
        </p:txBody>
      </p:sp>
      <p:grpSp>
        <p:nvGrpSpPr>
          <p:cNvPr id="58" name="Group 57"/>
          <p:cNvGrpSpPr/>
          <p:nvPr/>
        </p:nvGrpSpPr>
        <p:grpSpPr>
          <a:xfrm rot="10800000">
            <a:off x="4076606" y="12584260"/>
            <a:ext cx="3867156" cy="540570"/>
            <a:chOff x="1524000" y="5003800"/>
            <a:chExt cx="9448800" cy="1320800"/>
          </a:xfrm>
          <a:solidFill>
            <a:srgbClr val="3A6D70"/>
          </a:solidFill>
        </p:grpSpPr>
        <p:sp>
          <p:nvSpPr>
            <p:cNvPr id="59" name="Chevron 58"/>
            <p:cNvSpPr/>
            <p:nvPr/>
          </p:nvSpPr>
          <p:spPr>
            <a:xfrm>
              <a:off x="1524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0" name="Chevron 59"/>
            <p:cNvSpPr/>
            <p:nvPr/>
          </p:nvSpPr>
          <p:spPr>
            <a:xfrm>
              <a:off x="26924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1" name="Chevron 60"/>
            <p:cNvSpPr/>
            <p:nvPr/>
          </p:nvSpPr>
          <p:spPr>
            <a:xfrm>
              <a:off x="3860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2" name="Chevron 61"/>
            <p:cNvSpPr/>
            <p:nvPr/>
          </p:nvSpPr>
          <p:spPr>
            <a:xfrm>
              <a:off x="5029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3" name="Chevron 62"/>
            <p:cNvSpPr/>
            <p:nvPr/>
          </p:nvSpPr>
          <p:spPr>
            <a:xfrm>
              <a:off x="6146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4" name="Chevron 63"/>
            <p:cNvSpPr/>
            <p:nvPr/>
          </p:nvSpPr>
          <p:spPr>
            <a:xfrm>
              <a:off x="7315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5" name="Chevron 64"/>
            <p:cNvSpPr/>
            <p:nvPr/>
          </p:nvSpPr>
          <p:spPr>
            <a:xfrm>
              <a:off x="84836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6" name="Chevron 65"/>
            <p:cNvSpPr/>
            <p:nvPr/>
          </p:nvSpPr>
          <p:spPr>
            <a:xfrm>
              <a:off x="9652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36" name="Down Ribbon 35"/>
          <p:cNvSpPr/>
          <p:nvPr/>
        </p:nvSpPr>
        <p:spPr>
          <a:xfrm rot="10800000" flipV="1">
            <a:off x="51535" y="22224829"/>
            <a:ext cx="5894589" cy="830103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EE8F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9" name="Down Ribbon 68"/>
          <p:cNvSpPr/>
          <p:nvPr/>
        </p:nvSpPr>
        <p:spPr>
          <a:xfrm rot="10800000" flipV="1">
            <a:off x="211039" y="24626083"/>
            <a:ext cx="2574925" cy="633413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3A6D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4" name="Down Ribbon 73"/>
          <p:cNvSpPr/>
          <p:nvPr/>
        </p:nvSpPr>
        <p:spPr>
          <a:xfrm rot="10800000" flipV="1">
            <a:off x="2529959" y="23506159"/>
            <a:ext cx="5962474" cy="897846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D6383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5" name="Down Ribbon 74"/>
          <p:cNvSpPr/>
          <p:nvPr/>
        </p:nvSpPr>
        <p:spPr>
          <a:xfrm rot="10800000" flipV="1">
            <a:off x="2588314" y="21066299"/>
            <a:ext cx="5622068" cy="781657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E05B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97" name="Group 96"/>
          <p:cNvGrpSpPr/>
          <p:nvPr/>
        </p:nvGrpSpPr>
        <p:grpSpPr>
          <a:xfrm>
            <a:off x="479735" y="19874199"/>
            <a:ext cx="3867156" cy="540570"/>
            <a:chOff x="1524000" y="5003800"/>
            <a:chExt cx="9448800" cy="1320800"/>
          </a:xfrm>
          <a:solidFill>
            <a:srgbClr val="E05B3F"/>
          </a:solidFill>
        </p:grpSpPr>
        <p:sp>
          <p:nvSpPr>
            <p:cNvPr id="98" name="Chevron 97"/>
            <p:cNvSpPr/>
            <p:nvPr/>
          </p:nvSpPr>
          <p:spPr>
            <a:xfrm>
              <a:off x="1524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9" name="Chevron 98"/>
            <p:cNvSpPr/>
            <p:nvPr/>
          </p:nvSpPr>
          <p:spPr>
            <a:xfrm>
              <a:off x="26924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0" name="Chevron 99"/>
            <p:cNvSpPr/>
            <p:nvPr/>
          </p:nvSpPr>
          <p:spPr>
            <a:xfrm>
              <a:off x="3860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1" name="Chevron 100"/>
            <p:cNvSpPr/>
            <p:nvPr/>
          </p:nvSpPr>
          <p:spPr>
            <a:xfrm>
              <a:off x="5029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2" name="Chevron 101"/>
            <p:cNvSpPr/>
            <p:nvPr/>
          </p:nvSpPr>
          <p:spPr>
            <a:xfrm>
              <a:off x="6146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3" name="Chevron 102"/>
            <p:cNvSpPr/>
            <p:nvPr/>
          </p:nvSpPr>
          <p:spPr>
            <a:xfrm>
              <a:off x="7315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4" name="Chevron 103"/>
            <p:cNvSpPr/>
            <p:nvPr/>
          </p:nvSpPr>
          <p:spPr>
            <a:xfrm>
              <a:off x="84836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5" name="Chevron 104"/>
            <p:cNvSpPr/>
            <p:nvPr/>
          </p:nvSpPr>
          <p:spPr>
            <a:xfrm>
              <a:off x="9652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4363" name="TextBox 105"/>
          <p:cNvSpPr txBox="1">
            <a:spLocks noChangeArrowheads="1"/>
          </p:cNvSpPr>
          <p:nvPr/>
        </p:nvSpPr>
        <p:spPr bwMode="auto">
          <a:xfrm>
            <a:off x="4616449" y="19766783"/>
            <a:ext cx="413702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b="1" dirty="0" err="1">
                <a:solidFill>
                  <a:srgbClr val="3A6D70"/>
                </a:solidFill>
              </a:rPr>
              <a:t>Consejos</a:t>
            </a:r>
            <a:r>
              <a:rPr lang="en-US" b="1" dirty="0">
                <a:solidFill>
                  <a:srgbClr val="3A6D70"/>
                </a:solidFill>
              </a:rPr>
              <a:t> </a:t>
            </a:r>
            <a:r>
              <a:rPr lang="en-US" b="1" dirty="0" smtClean="0">
                <a:solidFill>
                  <a:srgbClr val="3A6D70"/>
                </a:solidFill>
              </a:rPr>
              <a:t>para </a:t>
            </a:r>
            <a:r>
              <a:rPr lang="en-US" b="1" dirty="0" err="1" smtClean="0">
                <a:solidFill>
                  <a:srgbClr val="3A6D70"/>
                </a:solidFill>
              </a:rPr>
              <a:t>disminuir</a:t>
            </a:r>
            <a:r>
              <a:rPr lang="en-US" b="1" dirty="0" smtClean="0">
                <a:solidFill>
                  <a:srgbClr val="3A6D70"/>
                </a:solidFill>
              </a:rPr>
              <a:t> el </a:t>
            </a:r>
            <a:r>
              <a:rPr lang="en-US" b="1" dirty="0" err="1" smtClean="0">
                <a:solidFill>
                  <a:srgbClr val="3A6D70"/>
                </a:solidFill>
              </a:rPr>
              <a:t>colesterol</a:t>
            </a:r>
            <a:endParaRPr lang="en-US" b="1" dirty="0">
              <a:solidFill>
                <a:srgbClr val="3A6D70"/>
              </a:solidFill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0" y="26260425"/>
            <a:ext cx="9144000" cy="1196975"/>
          </a:xfrm>
          <a:prstGeom prst="rect">
            <a:avLst/>
          </a:prstGeom>
          <a:solidFill>
            <a:srgbClr val="E05B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4369" name="TextBox 112"/>
          <p:cNvSpPr txBox="1">
            <a:spLocks noChangeArrowheads="1"/>
          </p:cNvSpPr>
          <p:nvPr/>
        </p:nvSpPr>
        <p:spPr bwMode="auto">
          <a:xfrm>
            <a:off x="460375" y="26569988"/>
            <a:ext cx="53371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b="1" smtClean="0">
                <a:solidFill>
                  <a:prstClr val="white"/>
                </a:solidFill>
              </a:rPr>
              <a:t>¡Construyamos</a:t>
            </a:r>
            <a:r>
              <a:rPr lang="en-US" sz="3200" b="1" dirty="0" smtClean="0">
                <a:solidFill>
                  <a:prstClr val="white"/>
                </a:solidFill>
              </a:rPr>
              <a:t> </a:t>
            </a:r>
            <a:r>
              <a:rPr lang="en-US" sz="3200" b="1" dirty="0" err="1">
                <a:solidFill>
                  <a:prstClr val="white"/>
                </a:solidFill>
              </a:rPr>
              <a:t>salud</a:t>
            </a:r>
            <a:r>
              <a:rPr lang="en-US" sz="3200" b="1" dirty="0">
                <a:solidFill>
                  <a:prstClr val="white"/>
                </a:solidFill>
              </a:rPr>
              <a:t> </a:t>
            </a:r>
            <a:r>
              <a:rPr lang="en-US" sz="3200" b="1" dirty="0" err="1">
                <a:solidFill>
                  <a:prstClr val="white"/>
                </a:solidFill>
              </a:rPr>
              <a:t>juntos</a:t>
            </a:r>
            <a:r>
              <a:rPr lang="en-US" sz="3200" b="1" dirty="0" smtClean="0">
                <a:solidFill>
                  <a:prstClr val="white"/>
                </a:solidFill>
              </a:rPr>
              <a:t>!</a:t>
            </a:r>
            <a:endParaRPr lang="en-US" sz="3200" b="1" dirty="0">
              <a:solidFill>
                <a:prstClr val="white"/>
              </a:solidFill>
            </a:endParaRPr>
          </a:p>
        </p:txBody>
      </p:sp>
      <p:sp>
        <p:nvSpPr>
          <p:cNvPr id="85" name="Down Ribbon 84"/>
          <p:cNvSpPr/>
          <p:nvPr/>
        </p:nvSpPr>
        <p:spPr>
          <a:xfrm rot="10800000" flipV="1">
            <a:off x="6546290" y="26669999"/>
            <a:ext cx="2207184" cy="546101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EE8F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>
                <a:solidFill>
                  <a:prstClr val="white"/>
                </a:solidFill>
                <a:latin typeface="Calibri"/>
              </a:rPr>
              <a:t>SERVICIO MÉDICO UNED</a:t>
            </a:r>
          </a:p>
        </p:txBody>
      </p:sp>
      <p:sp>
        <p:nvSpPr>
          <p:cNvPr id="95" name="CuadroTexto 94">
            <a:extLst>
              <a:ext uri="{FF2B5EF4-FFF2-40B4-BE49-F238E27FC236}">
                <a16:creationId xmlns:a16="http://schemas.microsoft.com/office/drawing/2014/main" id="{BCC325C0-BAEF-4D9F-BA1D-4782E5CB13FB}"/>
              </a:ext>
            </a:extLst>
          </p:cNvPr>
          <p:cNvSpPr txBox="1"/>
          <p:nvPr/>
        </p:nvSpPr>
        <p:spPr>
          <a:xfrm>
            <a:off x="3365129" y="5910840"/>
            <a:ext cx="5065802" cy="2585323"/>
          </a:xfrm>
          <a:prstGeom prst="rect">
            <a:avLst/>
          </a:prstGeom>
          <a:solidFill>
            <a:srgbClr val="719493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ES" b="1" dirty="0" smtClean="0"/>
              <a:t>Sus funciones son:</a:t>
            </a:r>
          </a:p>
          <a:p>
            <a:pPr algn="just"/>
            <a:endParaRPr lang="es-E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b="1" dirty="0"/>
              <a:t>Interviene en la formación de ácidos </a:t>
            </a:r>
            <a:r>
              <a:rPr lang="es-ES" b="1" dirty="0" smtClean="0"/>
              <a:t>biliares para </a:t>
            </a:r>
            <a:r>
              <a:rPr lang="es-ES" b="1" dirty="0"/>
              <a:t>la digestión de las grasas.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b="1" dirty="0"/>
              <a:t>Los rayos solares lo transforman en vitamina </a:t>
            </a:r>
            <a:r>
              <a:rPr lang="es-ES" b="1" dirty="0" smtClean="0"/>
              <a:t>D.</a:t>
            </a:r>
            <a:endParaRPr lang="es-E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b="1" dirty="0"/>
              <a:t>A partir de él se forman ciertas hormonas, como las sexuales y las tiroideas.</a:t>
            </a:r>
          </a:p>
          <a:p>
            <a:r>
              <a:rPr lang="es-ES" dirty="0"/>
              <a:t/>
            </a:r>
            <a:br>
              <a:rPr lang="es-ES" dirty="0"/>
            </a:br>
            <a:endParaRPr lang="es-CR" b="1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4BD0852-884F-4364-BCC6-98E1ED084AB6}"/>
              </a:ext>
            </a:extLst>
          </p:cNvPr>
          <p:cNvSpPr txBox="1"/>
          <p:nvPr/>
        </p:nvSpPr>
        <p:spPr>
          <a:xfrm>
            <a:off x="3189189" y="21249310"/>
            <a:ext cx="52417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smtClean="0"/>
              <a:t>Realice ejercicio 3 a 4 veces por semana</a:t>
            </a:r>
            <a:endParaRPr lang="es-CR" sz="2000" b="1" dirty="0"/>
          </a:p>
        </p:txBody>
      </p:sp>
      <p:sp>
        <p:nvSpPr>
          <p:cNvPr id="112" name="CuadroTexto 111">
            <a:extLst>
              <a:ext uri="{FF2B5EF4-FFF2-40B4-BE49-F238E27FC236}">
                <a16:creationId xmlns:a16="http://schemas.microsoft.com/office/drawing/2014/main" id="{146B0753-BFB5-46B0-8D62-A604851C33B2}"/>
              </a:ext>
            </a:extLst>
          </p:cNvPr>
          <p:cNvSpPr txBox="1"/>
          <p:nvPr/>
        </p:nvSpPr>
        <p:spPr>
          <a:xfrm>
            <a:off x="707253" y="22455529"/>
            <a:ext cx="52417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smtClean="0"/>
              <a:t>Mantenga un adecuado control de su peso</a:t>
            </a:r>
            <a:endParaRPr lang="es-CR" sz="2000" b="1" dirty="0"/>
          </a:p>
        </p:txBody>
      </p:sp>
      <p:sp>
        <p:nvSpPr>
          <p:cNvPr id="113" name="CuadroTexto 112">
            <a:extLst>
              <a:ext uri="{FF2B5EF4-FFF2-40B4-BE49-F238E27FC236}">
                <a16:creationId xmlns:a16="http://schemas.microsoft.com/office/drawing/2014/main" id="{6529E402-C199-4861-94A1-627A78CF1B1B}"/>
              </a:ext>
            </a:extLst>
          </p:cNvPr>
          <p:cNvSpPr txBox="1"/>
          <p:nvPr/>
        </p:nvSpPr>
        <p:spPr>
          <a:xfrm>
            <a:off x="3250691" y="23709222"/>
            <a:ext cx="52417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smtClean="0"/>
              <a:t>Incluya un plan de alimentación balanceado</a:t>
            </a:r>
            <a:endParaRPr lang="es-CR" sz="2000" b="1" dirty="0"/>
          </a:p>
        </p:txBody>
      </p:sp>
      <p:sp>
        <p:nvSpPr>
          <p:cNvPr id="114" name="CuadroTexto 113">
            <a:extLst>
              <a:ext uri="{FF2B5EF4-FFF2-40B4-BE49-F238E27FC236}">
                <a16:creationId xmlns:a16="http://schemas.microsoft.com/office/drawing/2014/main" id="{7BE43598-EA6E-4B0A-BBDE-58E4733526A8}"/>
              </a:ext>
            </a:extLst>
          </p:cNvPr>
          <p:cNvSpPr txBox="1"/>
          <p:nvPr/>
        </p:nvSpPr>
        <p:spPr>
          <a:xfrm>
            <a:off x="968668" y="24791962"/>
            <a:ext cx="12757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smtClean="0"/>
              <a:t>No fume</a:t>
            </a:r>
            <a:endParaRPr lang="es-CR" sz="2000" b="1" dirty="0"/>
          </a:p>
        </p:txBody>
      </p:sp>
      <p:sp>
        <p:nvSpPr>
          <p:cNvPr id="14" name="Elipse 13">
            <a:extLst>
              <a:ext uri="{FF2B5EF4-FFF2-40B4-BE49-F238E27FC236}">
                <a16:creationId xmlns:a16="http://schemas.microsoft.com/office/drawing/2014/main" id="{AB48ED4F-56A8-4379-A8A1-DE129F899AB3}"/>
              </a:ext>
            </a:extLst>
          </p:cNvPr>
          <p:cNvSpPr/>
          <p:nvPr/>
        </p:nvSpPr>
        <p:spPr>
          <a:xfrm>
            <a:off x="434975" y="4609802"/>
            <a:ext cx="1365100" cy="1184474"/>
          </a:xfrm>
          <a:prstGeom prst="ellipse">
            <a:avLst/>
          </a:prstGeom>
          <a:solidFill>
            <a:srgbClr val="D6383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BCC325C0-BAEF-4D9F-BA1D-4782E5CB13FB}"/>
              </a:ext>
            </a:extLst>
          </p:cNvPr>
          <p:cNvSpPr txBox="1"/>
          <p:nvPr/>
        </p:nvSpPr>
        <p:spPr>
          <a:xfrm>
            <a:off x="389310" y="9035879"/>
            <a:ext cx="3912815" cy="2308324"/>
          </a:xfrm>
          <a:prstGeom prst="rect">
            <a:avLst/>
          </a:prstGeom>
          <a:solidFill>
            <a:srgbClr val="E4856D"/>
          </a:solidFill>
        </p:spPr>
        <p:txBody>
          <a:bodyPr wrap="square" rtlCol="0">
            <a:spAutoFit/>
          </a:bodyPr>
          <a:lstStyle/>
          <a:p>
            <a:r>
              <a:rPr lang="es-ES" b="1" dirty="0" smtClean="0"/>
              <a:t>Los diferentes tipos de colesterol son: </a:t>
            </a:r>
          </a:p>
          <a:p>
            <a:endParaRPr lang="es-ES" b="1" dirty="0"/>
          </a:p>
          <a:p>
            <a:r>
              <a:rPr lang="es-ES" b="1" dirty="0"/>
              <a:t/>
            </a:r>
            <a:br>
              <a:rPr lang="es-ES" b="1" dirty="0"/>
            </a:br>
            <a:r>
              <a:rPr lang="es-ES" dirty="0" smtClean="0"/>
              <a:t>HDL: significa </a:t>
            </a:r>
            <a:r>
              <a:rPr lang="es-ES" dirty="0"/>
              <a:t>lipoproteínas de alta </a:t>
            </a:r>
            <a:r>
              <a:rPr lang="es-ES" dirty="0" smtClean="0"/>
              <a:t>densidad. </a:t>
            </a:r>
            <a:r>
              <a:rPr lang="es-ES" dirty="0"/>
              <a:t>En ocasiones se le llama colesterol "bueno" porque transporta el colesterol de otras partes de su cuerpo de vuelta al hígado. </a:t>
            </a:r>
            <a:endParaRPr lang="es-CR" b="1" dirty="0"/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BCC325C0-BAEF-4D9F-BA1D-4782E5CB13FB}"/>
              </a:ext>
            </a:extLst>
          </p:cNvPr>
          <p:cNvSpPr txBox="1"/>
          <p:nvPr/>
        </p:nvSpPr>
        <p:spPr>
          <a:xfrm>
            <a:off x="4993382" y="10095761"/>
            <a:ext cx="3370802" cy="2031325"/>
          </a:xfrm>
          <a:prstGeom prst="rect">
            <a:avLst/>
          </a:prstGeom>
          <a:solidFill>
            <a:srgbClr val="719493"/>
          </a:solidFill>
        </p:spPr>
        <p:txBody>
          <a:bodyPr wrap="square" rtlCol="0">
            <a:spAutoFit/>
          </a:bodyPr>
          <a:lstStyle/>
          <a:p>
            <a:r>
              <a:rPr lang="es-ES" dirty="0" smtClean="0"/>
              <a:t>LDL: significa </a:t>
            </a:r>
            <a:r>
              <a:rPr lang="es-ES" dirty="0"/>
              <a:t>lipoproteínas de baja densidad en inglés. A veces se le llama colesterol "malo" porque un nivel alto de LDL lleva a una acumulación de placa en las arterias</a:t>
            </a:r>
          </a:p>
          <a:p>
            <a:endParaRPr lang="es-CR" b="1" dirty="0"/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BCC325C0-BAEF-4D9F-BA1D-4782E5CB13FB}"/>
              </a:ext>
            </a:extLst>
          </p:cNvPr>
          <p:cNvSpPr txBox="1"/>
          <p:nvPr/>
        </p:nvSpPr>
        <p:spPr>
          <a:xfrm>
            <a:off x="389310" y="11899952"/>
            <a:ext cx="2572336" cy="923330"/>
          </a:xfrm>
          <a:prstGeom prst="rect">
            <a:avLst/>
          </a:prstGeom>
          <a:solidFill>
            <a:srgbClr val="E4856D"/>
          </a:solidFill>
        </p:spPr>
        <p:txBody>
          <a:bodyPr wrap="square" rtlCol="0">
            <a:spAutoFit/>
          </a:bodyPr>
          <a:lstStyle/>
          <a:p>
            <a:r>
              <a:rPr lang="es-ES" dirty="0" smtClean="0"/>
              <a:t>VLDL: Lipoproteína de muy baja densidad: transporta triglicéridos</a:t>
            </a:r>
            <a:endParaRPr lang="es-CR" b="1" dirty="0"/>
          </a:p>
        </p:txBody>
      </p:sp>
      <p:sp>
        <p:nvSpPr>
          <p:cNvPr id="72" name="TextBox 47"/>
          <p:cNvSpPr txBox="1">
            <a:spLocks noChangeArrowheads="1"/>
          </p:cNvSpPr>
          <p:nvPr/>
        </p:nvSpPr>
        <p:spPr bwMode="auto">
          <a:xfrm>
            <a:off x="5741248" y="15735210"/>
            <a:ext cx="2720975" cy="400110"/>
          </a:xfrm>
          <a:prstGeom prst="rect">
            <a:avLst/>
          </a:prstGeom>
          <a:solidFill>
            <a:srgbClr val="EE8F4D"/>
          </a:solidFill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b="1" dirty="0" err="1" smtClean="0">
                <a:solidFill>
                  <a:schemeClr val="bg1"/>
                </a:solidFill>
                <a:cs typeface="Calibri" charset="0"/>
              </a:rPr>
              <a:t>Sedentarismo</a:t>
            </a:r>
            <a:endParaRPr lang="en-US" sz="2000" b="1" dirty="0">
              <a:solidFill>
                <a:schemeClr val="bg1"/>
              </a:solidFill>
              <a:cs typeface="Calibri" charset="0"/>
            </a:endParaRPr>
          </a:p>
        </p:txBody>
      </p:sp>
      <p:sp>
        <p:nvSpPr>
          <p:cNvPr id="73" name="TextBox 47"/>
          <p:cNvSpPr txBox="1">
            <a:spLocks noChangeArrowheads="1"/>
          </p:cNvSpPr>
          <p:nvPr/>
        </p:nvSpPr>
        <p:spPr bwMode="auto">
          <a:xfrm>
            <a:off x="3247413" y="17425082"/>
            <a:ext cx="2720975" cy="707886"/>
          </a:xfrm>
          <a:prstGeom prst="rect">
            <a:avLst/>
          </a:prstGeom>
          <a:solidFill>
            <a:srgbClr val="3A6D70"/>
          </a:solidFill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b="1" dirty="0" err="1" smtClean="0">
                <a:solidFill>
                  <a:schemeClr val="bg1"/>
                </a:solidFill>
                <a:cs typeface="Calibri" charset="0"/>
              </a:rPr>
              <a:t>Hábitos</a:t>
            </a:r>
            <a:r>
              <a:rPr lang="en-US" sz="2000" b="1" dirty="0" smtClean="0">
                <a:solidFill>
                  <a:schemeClr val="bg1"/>
                </a:solidFill>
                <a:cs typeface="Calibri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cs typeface="Calibri" charset="0"/>
              </a:rPr>
              <a:t>alimenticios</a:t>
            </a:r>
            <a:r>
              <a:rPr lang="en-US" sz="2000" b="1" dirty="0" smtClean="0">
                <a:solidFill>
                  <a:schemeClr val="bg1"/>
                </a:solidFill>
                <a:cs typeface="Calibri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cs typeface="Calibri" charset="0"/>
              </a:rPr>
              <a:t>poco</a:t>
            </a:r>
            <a:r>
              <a:rPr lang="en-US" sz="2000" b="1" dirty="0" smtClean="0">
                <a:solidFill>
                  <a:schemeClr val="bg1"/>
                </a:solidFill>
                <a:cs typeface="Calibri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cs typeface="Calibri" charset="0"/>
              </a:rPr>
              <a:t>saludables</a:t>
            </a:r>
            <a:endParaRPr lang="en-US" sz="2000" b="1" dirty="0">
              <a:solidFill>
                <a:schemeClr val="bg1"/>
              </a:solidFill>
              <a:cs typeface="Calibri" charset="0"/>
            </a:endParaRPr>
          </a:p>
        </p:txBody>
      </p:sp>
      <p:sp>
        <p:nvSpPr>
          <p:cNvPr id="76" name="TextBox 47"/>
          <p:cNvSpPr txBox="1">
            <a:spLocks noChangeArrowheads="1"/>
          </p:cNvSpPr>
          <p:nvPr/>
        </p:nvSpPr>
        <p:spPr bwMode="auto">
          <a:xfrm>
            <a:off x="3225149" y="13432437"/>
            <a:ext cx="2720975" cy="923330"/>
          </a:xfrm>
          <a:prstGeom prst="rect">
            <a:avLst/>
          </a:prstGeom>
          <a:solidFill>
            <a:srgbClr val="3A6D70"/>
          </a:solidFill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 b="1" dirty="0" smtClean="0">
                <a:solidFill>
                  <a:schemeClr val="bg1"/>
                </a:solidFill>
                <a:cs typeface="Calibri" charset="0"/>
              </a:rPr>
              <a:t>FACTORES QUE CAUSAN AUMENTO DEL COLESTEROL</a:t>
            </a:r>
            <a:endParaRPr lang="en-US" sz="1800" b="1" dirty="0">
              <a:solidFill>
                <a:schemeClr val="bg1"/>
              </a:solidFill>
              <a:cs typeface="Calibri" charset="0"/>
            </a:endParaRPr>
          </a:p>
        </p:txBody>
      </p:sp>
      <p:pic>
        <p:nvPicPr>
          <p:cNvPr id="1026" name="Picture 2" descr="Resultado de imagen para alimentos con colestero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89" y="6429255"/>
            <a:ext cx="2798357" cy="197164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Resultado de imagen para alimentos con colestero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7833" y="17681199"/>
            <a:ext cx="3189375" cy="213113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Resultado de imagen para EJERCICIO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0194" y="24533396"/>
            <a:ext cx="2619375" cy="1743076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418630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4927</TotalTime>
  <Words>160</Words>
  <Application>Microsoft Office PowerPoint</Application>
  <PresentationFormat>Personalizado</PresentationFormat>
  <Paragraphs>25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Courier</vt:lpstr>
      <vt:lpstr>1_Office Theme</vt:lpstr>
      <vt:lpstr>Presentación de PowerPoint</vt:lpstr>
    </vt:vector>
  </TitlesOfParts>
  <Company>HubSpot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Demond Wong</dc:creator>
  <cp:lastModifiedBy>Lourdes Arce Espinoza</cp:lastModifiedBy>
  <cp:revision>133</cp:revision>
  <dcterms:created xsi:type="dcterms:W3CDTF">2013-02-06T15:19:00Z</dcterms:created>
  <dcterms:modified xsi:type="dcterms:W3CDTF">2019-06-11T20:50:04Z</dcterms:modified>
</cp:coreProperties>
</file>