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3152"/>
    <a:srgbClr val="719493"/>
    <a:srgbClr val="3A6D70"/>
    <a:srgbClr val="D63836"/>
    <a:srgbClr val="DBDBDB"/>
    <a:srgbClr val="FF0000"/>
    <a:srgbClr val="EEECE1"/>
    <a:srgbClr val="DC9800"/>
    <a:srgbClr val="D9614C"/>
    <a:srgbClr val="CA2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1930" y="-766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microsoft.com/office/2007/relationships/hdphoto" Target="../media/hdphoto3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C7F3F55C-AAD9-4192-B2F7-2B6F6FCC7284}"/>
              </a:ext>
            </a:extLst>
          </p:cNvPr>
          <p:cNvSpPr/>
          <p:nvPr/>
        </p:nvSpPr>
        <p:spPr>
          <a:xfrm>
            <a:off x="1681817" y="4399264"/>
            <a:ext cx="7244696" cy="1196975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b="1" dirty="0"/>
              <a:t>El cuerpo humano está compuesto por agua, proteínas, minerales y grasa. La composición corporal permite representar de forma más exacta el estado de salud y peso corporal</a:t>
            </a:r>
          </a:p>
        </p:txBody>
      </p:sp>
      <p:sp>
        <p:nvSpPr>
          <p:cNvPr id="5" name="Down Ribbon 4"/>
          <p:cNvSpPr/>
          <p:nvPr/>
        </p:nvSpPr>
        <p:spPr>
          <a:xfrm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R" sz="3200" b="1" dirty="0">
                <a:solidFill>
                  <a:schemeClr val="bg1"/>
                </a:solidFill>
              </a:rPr>
              <a:t>¿QUÉ ES LA COMPOSICIÓN CORPORAL?</a:t>
            </a:r>
            <a:endParaRPr lang="en-US" sz="3200" b="1" dirty="0">
              <a:solidFill>
                <a:schemeClr val="bg1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393700" y="323975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 rot="10800000">
            <a:off x="4076606" y="10860185"/>
            <a:ext cx="4310732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784372" y="13660452"/>
            <a:ext cx="5041605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prstClr val="white"/>
                </a:solidFill>
              </a:rPr>
              <a:t>Construyamos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>
                <a:solidFill>
                  <a:prstClr val="white"/>
                </a:solidFill>
              </a:rPr>
              <a:t>!!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AB48ED4F-56A8-4379-A8A1-DE129F899AB3}"/>
              </a:ext>
            </a:extLst>
          </p:cNvPr>
          <p:cNvSpPr/>
          <p:nvPr/>
        </p:nvSpPr>
        <p:spPr>
          <a:xfrm>
            <a:off x="375842" y="4274355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A6974B-DF3C-4735-BF96-053CF937962E}"/>
              </a:ext>
            </a:extLst>
          </p:cNvPr>
          <p:cNvGrpSpPr/>
          <p:nvPr/>
        </p:nvGrpSpPr>
        <p:grpSpPr>
          <a:xfrm rot="10800000">
            <a:off x="510154" y="19008458"/>
            <a:ext cx="4310732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47" name="Chevron 58">
              <a:extLst>
                <a:ext uri="{FF2B5EF4-FFF2-40B4-BE49-F238E27FC236}">
                  <a16:creationId xmlns:a16="http://schemas.microsoft.com/office/drawing/2014/main" id="{CF1D25FB-6653-4A97-9F1F-CB99E6A660C4}"/>
                </a:ext>
              </a:extLst>
            </p:cNvPr>
            <p:cNvSpPr/>
            <p:nvPr/>
          </p:nvSpPr>
          <p:spPr>
            <a:xfrm>
              <a:off x="1524000" y="5003800"/>
              <a:ext cx="1320799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8" name="Chevron 59">
              <a:extLst>
                <a:ext uri="{FF2B5EF4-FFF2-40B4-BE49-F238E27FC236}">
                  <a16:creationId xmlns:a16="http://schemas.microsoft.com/office/drawing/2014/main" id="{025605B9-0EA3-46BA-B786-B0152B801A58}"/>
                </a:ext>
              </a:extLst>
            </p:cNvPr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9" name="Chevron 60">
              <a:extLst>
                <a:ext uri="{FF2B5EF4-FFF2-40B4-BE49-F238E27FC236}">
                  <a16:creationId xmlns:a16="http://schemas.microsoft.com/office/drawing/2014/main" id="{1EE61B8D-6539-4864-91CC-A87715352414}"/>
                </a:ext>
              </a:extLst>
            </p:cNvPr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0" name="Chevron 61">
              <a:extLst>
                <a:ext uri="{FF2B5EF4-FFF2-40B4-BE49-F238E27FC236}">
                  <a16:creationId xmlns:a16="http://schemas.microsoft.com/office/drawing/2014/main" id="{8F266B5B-95FE-46B8-BD39-2EEF2673C269}"/>
                </a:ext>
              </a:extLst>
            </p:cNvPr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1" name="Chevron 62">
              <a:extLst>
                <a:ext uri="{FF2B5EF4-FFF2-40B4-BE49-F238E27FC236}">
                  <a16:creationId xmlns:a16="http://schemas.microsoft.com/office/drawing/2014/main" id="{AD69178D-EF62-4486-B427-FB39BA8F2198}"/>
                </a:ext>
              </a:extLst>
            </p:cNvPr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2" name="Chevron 63">
              <a:extLst>
                <a:ext uri="{FF2B5EF4-FFF2-40B4-BE49-F238E27FC236}">
                  <a16:creationId xmlns:a16="http://schemas.microsoft.com/office/drawing/2014/main" id="{8589CD5C-FCC4-4E76-B856-DD92BBC1D182}"/>
                </a:ext>
              </a:extLst>
            </p:cNvPr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" name="Chevron 64">
              <a:extLst>
                <a:ext uri="{FF2B5EF4-FFF2-40B4-BE49-F238E27FC236}">
                  <a16:creationId xmlns:a16="http://schemas.microsoft.com/office/drawing/2014/main" id="{91017900-BCDA-494E-A26F-E9E3DDA6F07A}"/>
                </a:ext>
              </a:extLst>
            </p:cNvPr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Chevron 65">
              <a:extLst>
                <a:ext uri="{FF2B5EF4-FFF2-40B4-BE49-F238E27FC236}">
                  <a16:creationId xmlns:a16="http://schemas.microsoft.com/office/drawing/2014/main" id="{8BFFE913-CD38-4C4F-BFBF-CCC9F48207C0}"/>
                </a:ext>
              </a:extLst>
            </p:cNvPr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EB13D2B9-FB9D-48D9-9D8D-28889CEE9654}"/>
              </a:ext>
            </a:extLst>
          </p:cNvPr>
          <p:cNvSpPr/>
          <p:nvPr/>
        </p:nvSpPr>
        <p:spPr>
          <a:xfrm>
            <a:off x="226537" y="6270894"/>
            <a:ext cx="4572000" cy="923330"/>
          </a:xfrm>
          <a:prstGeom prst="rect">
            <a:avLst/>
          </a:prstGeom>
          <a:solidFill>
            <a:srgbClr val="403152"/>
          </a:solidFill>
        </p:spPr>
        <p:txBody>
          <a:bodyPr>
            <a:spAutoFit/>
          </a:bodyPr>
          <a:lstStyle/>
          <a:p>
            <a:r>
              <a:rPr lang="es-CR" b="1" dirty="0">
                <a:solidFill>
                  <a:schemeClr val="bg1"/>
                </a:solidFill>
              </a:rPr>
              <a:t>Un 60-65% del peso total corresponde a agua.  La grasa, músculos, sangre y otros fluidos corporales contienen agua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C8920B-938A-4184-B2AB-3CFA52ECD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181" y="5784653"/>
            <a:ext cx="1440224" cy="1998723"/>
          </a:xfrm>
          <a:prstGeom prst="rect">
            <a:avLst/>
          </a:prstGeom>
        </p:spPr>
      </p:pic>
      <p:sp>
        <p:nvSpPr>
          <p:cNvPr id="55" name="Rectángulo 14">
            <a:extLst>
              <a:ext uri="{FF2B5EF4-FFF2-40B4-BE49-F238E27FC236}">
                <a16:creationId xmlns:a16="http://schemas.microsoft.com/office/drawing/2014/main" id="{EE6F2B7C-51FD-48B8-82D4-CED721D9721B}"/>
              </a:ext>
            </a:extLst>
          </p:cNvPr>
          <p:cNvSpPr/>
          <p:nvPr/>
        </p:nvSpPr>
        <p:spPr>
          <a:xfrm>
            <a:off x="680251" y="7971790"/>
            <a:ext cx="5485669" cy="766178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b="1" dirty="0"/>
              <a:t>Los músculos, huesos y órganos, están compuestos en su mayor parte de proteína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AB4616-3327-445E-AD58-F1FF7C3939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9610" y="7445153"/>
            <a:ext cx="931215" cy="17829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1FB1437-5ABB-49A5-8DBF-7ACF0EB475AE}"/>
              </a:ext>
            </a:extLst>
          </p:cNvPr>
          <p:cNvSpPr/>
          <p:nvPr/>
        </p:nvSpPr>
        <p:spPr>
          <a:xfrm>
            <a:off x="3045584" y="9425675"/>
            <a:ext cx="4572000" cy="1200329"/>
          </a:xfrm>
          <a:prstGeom prst="rect">
            <a:avLst/>
          </a:prstGeom>
          <a:solidFill>
            <a:srgbClr val="403152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Además, el cuerpo contiene minerales como calcio, magnesio y demás contenidos en dos principales lugares: en la sangre y en el interior de los huesos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5977E2-C754-45CA-A520-DD65DA8E71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4288" y="8981188"/>
            <a:ext cx="1213784" cy="197642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7AB4EC3-2B82-4E88-8904-84D0A413D0CA}"/>
              </a:ext>
            </a:extLst>
          </p:cNvPr>
          <p:cNvSpPr/>
          <p:nvPr/>
        </p:nvSpPr>
        <p:spPr>
          <a:xfrm>
            <a:off x="434968" y="11967239"/>
            <a:ext cx="5757174" cy="923330"/>
          </a:xfrm>
          <a:prstGeom prst="rect">
            <a:avLst/>
          </a:prstGeom>
          <a:solidFill>
            <a:srgbClr val="719493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También tenemos la grasa, se divide en la grasa visceral/abdominal: está acumulada en nuestro cuerpo. La grasa sanguínea: viaja a través de torrente sanguíneo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9B3B916-8147-4177-B326-FCEE7176BA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9610" y="11676433"/>
            <a:ext cx="764390" cy="177493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9A968EF-A2A6-4DF1-AC06-60A445A105C4}"/>
              </a:ext>
            </a:extLst>
          </p:cNvPr>
          <p:cNvSpPr/>
          <p:nvPr/>
        </p:nvSpPr>
        <p:spPr>
          <a:xfrm>
            <a:off x="5758307" y="14408467"/>
            <a:ext cx="3192334" cy="5078313"/>
          </a:xfrm>
          <a:prstGeom prst="rect">
            <a:avLst/>
          </a:prstGeom>
          <a:solidFill>
            <a:srgbClr val="403152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Estos componentes se agrupan en 2 categorías: masa grasa y masa libre de grasa. La masa libre de grasa, es toda la masa corporal que no corresponde a grasa. La masa libre de grasa contiene una variedad de componentes diferentes: los órganos internos, la masa del músculo esquelético y el agua corporal</a:t>
            </a:r>
          </a:p>
          <a:p>
            <a:pPr algn="just"/>
            <a:endParaRPr lang="es-CR" b="1" dirty="0">
              <a:solidFill>
                <a:schemeClr val="bg1"/>
              </a:solidFill>
            </a:endParaRPr>
          </a:p>
          <a:p>
            <a:pPr algn="just"/>
            <a:r>
              <a:rPr lang="es-CR" b="1" dirty="0">
                <a:solidFill>
                  <a:schemeClr val="bg1"/>
                </a:solidFill>
              </a:rPr>
              <a:t>La masa grasa, permite que el cuerpo almacene energía, protege los órganos internos, actúa como aislante y regulador de la temperatura corporal, entre otras cosas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D24DD28-508F-41B7-B855-AE55FD2340E4}"/>
              </a:ext>
            </a:extLst>
          </p:cNvPr>
          <p:cNvGrpSpPr/>
          <p:nvPr/>
        </p:nvGrpSpPr>
        <p:grpSpPr>
          <a:xfrm>
            <a:off x="-10047" y="15858470"/>
            <a:ext cx="5517353" cy="1659762"/>
            <a:chOff x="458921" y="1583827"/>
            <a:chExt cx="7509724" cy="3206247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7EBC44B-BD0B-4E4C-AD21-D7114FF59FB1}"/>
                </a:ext>
              </a:extLst>
            </p:cNvPr>
            <p:cNvGrpSpPr/>
            <p:nvPr/>
          </p:nvGrpSpPr>
          <p:grpSpPr>
            <a:xfrm>
              <a:off x="458921" y="1583827"/>
              <a:ext cx="7509724" cy="2345906"/>
              <a:chOff x="458921" y="1583827"/>
              <a:chExt cx="7509724" cy="2345906"/>
            </a:xfrm>
          </p:grpSpPr>
          <p:pic>
            <p:nvPicPr>
              <p:cNvPr id="69" name="Imagen 4">
                <a:extLst>
                  <a:ext uri="{FF2B5EF4-FFF2-40B4-BE49-F238E27FC236}">
                    <a16:creationId xmlns:a16="http://schemas.microsoft.com/office/drawing/2014/main" id="{DD425FA4-0D2F-4448-AAAC-C4CF76CDCD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8876" b="92308" l="9028" r="96528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8921" y="1761706"/>
                <a:ext cx="1788982" cy="2099570"/>
              </a:xfrm>
              <a:prstGeom prst="rect">
                <a:avLst/>
              </a:prstGeom>
            </p:spPr>
          </p:pic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883205D2-4CC0-4872-8261-AA91196EDF42}"/>
                  </a:ext>
                </a:extLst>
              </p:cNvPr>
              <p:cNvGrpSpPr/>
              <p:nvPr/>
            </p:nvGrpSpPr>
            <p:grpSpPr>
              <a:xfrm>
                <a:off x="639096" y="1583827"/>
                <a:ext cx="7329549" cy="2345906"/>
                <a:chOff x="639096" y="1583827"/>
                <a:chExt cx="7329549" cy="2345906"/>
              </a:xfrm>
            </p:grpSpPr>
            <p:pic>
              <p:nvPicPr>
                <p:cNvPr id="71" name="Imagen 8">
                  <a:extLst>
                    <a:ext uri="{FF2B5EF4-FFF2-40B4-BE49-F238E27FC236}">
                      <a16:creationId xmlns:a16="http://schemas.microsoft.com/office/drawing/2014/main" id="{C22B604C-F7C8-4269-A144-430CAD4ADA7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BEBA8EAE-BF5A-486C-A8C5-ECC9F3942E4B}">
                      <a14:imgProps xmlns:a14="http://schemas.microsoft.com/office/drawing/2010/main">
                        <a14:imgLayer r:embed="rId10">
                          <a14:imgEffect>
                            <a14:backgroundRemoval t="10000" b="90000" l="0" r="96512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754386" y="1583827"/>
                  <a:ext cx="2214259" cy="2059776"/>
                </a:xfrm>
                <a:prstGeom prst="rect">
                  <a:avLst/>
                </a:prstGeom>
              </p:spPr>
            </p:pic>
            <p:pic>
              <p:nvPicPr>
                <p:cNvPr id="72" name="Imagen 9">
                  <a:extLst>
                    <a:ext uri="{FF2B5EF4-FFF2-40B4-BE49-F238E27FC236}">
                      <a16:creationId xmlns:a16="http://schemas.microsoft.com/office/drawing/2014/main" id="{33E5AF36-FFA4-4DA3-918E-C1C69BDDFF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>
                  <a:extLst>
                    <a:ext uri="{BEBA8EAE-BF5A-486C-A8C5-ECC9F3942E4B}">
                      <a14:imgProps xmlns:a14="http://schemas.microsoft.com/office/drawing/2010/main">
                        <a14:imgLayer r:embed="rId12">
                          <a14:imgEffect>
                            <a14:backgroundRemoval t="9559" b="100000" l="939" r="89202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026511">
                  <a:off x="3560784" y="1870474"/>
                  <a:ext cx="2776223" cy="1772612"/>
                </a:xfrm>
                <a:prstGeom prst="rect">
                  <a:avLst/>
                </a:prstGeom>
              </p:spPr>
            </p:pic>
            <p:pic>
              <p:nvPicPr>
                <p:cNvPr id="73" name="Imagen 10">
                  <a:extLst>
                    <a:ext uri="{FF2B5EF4-FFF2-40B4-BE49-F238E27FC236}">
                      <a16:creationId xmlns:a16="http://schemas.microsoft.com/office/drawing/2014/main" id="{EC295A58-8BEB-4A66-B6B2-53380C11F6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>
                  <a:extLst>
                    <a:ext uri="{BEBA8EAE-BF5A-486C-A8C5-ECC9F3942E4B}">
                      <a14:imgProps xmlns:a14="http://schemas.microsoft.com/office/drawing/2010/main">
                        <a14:imgLayer r:embed="rId14">
                          <a14:imgEffect>
                            <a14:backgroundRemoval t="5051" b="95960" l="9016" r="95902">
                              <a14:foregroundMark x1="62295" y1="76263" x2="62295" y2="76263"/>
                              <a14:foregroundMark x1="33607" y1="82828" x2="33607" y2="82828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20686" y="1645558"/>
                  <a:ext cx="1378786" cy="2237702"/>
                </a:xfrm>
                <a:prstGeom prst="rect">
                  <a:avLst/>
                </a:prstGeom>
              </p:spPr>
            </p:pic>
            <p:sp>
              <p:nvSpPr>
                <p:cNvPr id="74" name="Cerrar llave 2">
                  <a:extLst>
                    <a:ext uri="{FF2B5EF4-FFF2-40B4-BE49-F238E27FC236}">
                      <a16:creationId xmlns:a16="http://schemas.microsoft.com/office/drawing/2014/main" id="{ADB61A4F-1DD2-483A-A900-C2DEA46D0A16}"/>
                    </a:ext>
                  </a:extLst>
                </p:cNvPr>
                <p:cNvSpPr/>
                <p:nvPr/>
              </p:nvSpPr>
              <p:spPr>
                <a:xfrm rot="5400000">
                  <a:off x="6782064" y="2819121"/>
                  <a:ext cx="158905" cy="2062319"/>
                </a:xfrm>
                <a:prstGeom prst="rightBrace">
                  <a:avLst/>
                </a:prstGeom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CR" dirty="0"/>
                </a:p>
              </p:txBody>
            </p:sp>
            <p:sp>
              <p:nvSpPr>
                <p:cNvPr id="75" name="Cerrar llave 7">
                  <a:extLst>
                    <a:ext uri="{FF2B5EF4-FFF2-40B4-BE49-F238E27FC236}">
                      <a16:creationId xmlns:a16="http://schemas.microsoft.com/office/drawing/2014/main" id="{FE3434FF-6D62-4BB2-A0B6-DE01C74DD7CB}"/>
                    </a:ext>
                  </a:extLst>
                </p:cNvPr>
                <p:cNvSpPr/>
                <p:nvPr/>
              </p:nvSpPr>
              <p:spPr>
                <a:xfrm rot="5400000">
                  <a:off x="2880058" y="1529865"/>
                  <a:ext cx="158906" cy="4640829"/>
                </a:xfrm>
                <a:prstGeom prst="rightBrace">
                  <a:avLst/>
                </a:prstGeom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s-CR" dirty="0"/>
                </a:p>
              </p:txBody>
            </p:sp>
          </p:grpSp>
        </p:grpSp>
        <p:sp>
          <p:nvSpPr>
            <p:cNvPr id="67" name="CuadroTexto 3">
              <a:extLst>
                <a:ext uri="{FF2B5EF4-FFF2-40B4-BE49-F238E27FC236}">
                  <a16:creationId xmlns:a16="http://schemas.microsoft.com/office/drawing/2014/main" id="{26BFCB53-9449-4DD1-9EB7-3CA0FBEED920}"/>
                </a:ext>
              </a:extLst>
            </p:cNvPr>
            <p:cNvSpPr txBox="1"/>
            <p:nvPr/>
          </p:nvSpPr>
          <p:spPr>
            <a:xfrm>
              <a:off x="6164826" y="4099156"/>
              <a:ext cx="15731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dirty="0"/>
                <a:t>MASA GRASA </a:t>
              </a:r>
            </a:p>
          </p:txBody>
        </p:sp>
        <p:sp>
          <p:nvSpPr>
            <p:cNvPr id="68" name="CuadroTexto 11">
              <a:extLst>
                <a:ext uri="{FF2B5EF4-FFF2-40B4-BE49-F238E27FC236}">
                  <a16:creationId xmlns:a16="http://schemas.microsoft.com/office/drawing/2014/main" id="{3D9FF7EE-E4F1-4949-9329-7781C9D38F49}"/>
                </a:ext>
              </a:extLst>
            </p:cNvPr>
            <p:cNvSpPr txBox="1"/>
            <p:nvPr/>
          </p:nvSpPr>
          <p:spPr>
            <a:xfrm>
              <a:off x="1703570" y="4143743"/>
              <a:ext cx="22501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dirty="0"/>
                <a:t>MASA LIBRE DE GRASA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E246C7FE-3F85-42C8-8647-B641331C40A1}"/>
              </a:ext>
            </a:extLst>
          </p:cNvPr>
          <p:cNvSpPr/>
          <p:nvPr/>
        </p:nvSpPr>
        <p:spPr>
          <a:xfrm>
            <a:off x="49040" y="20220107"/>
            <a:ext cx="5553420" cy="1200329"/>
          </a:xfrm>
          <a:prstGeom prst="rect">
            <a:avLst/>
          </a:prstGeom>
          <a:solidFill>
            <a:srgbClr val="719493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Estar saludable es más que solo perder peso, ya que la  masa grasa corporal y la masa músculo esquelética son los componentes más grandes del peso corporal, y son indicadores importantes para tu salud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2E243AB-9FE3-487E-B543-30C2FFE3A89E}"/>
              </a:ext>
            </a:extLst>
          </p:cNvPr>
          <p:cNvSpPr/>
          <p:nvPr/>
        </p:nvSpPr>
        <p:spPr>
          <a:xfrm>
            <a:off x="3342695" y="22805234"/>
            <a:ext cx="5553420" cy="923330"/>
          </a:xfrm>
          <a:prstGeom prst="rect">
            <a:avLst/>
          </a:prstGeom>
          <a:solidFill>
            <a:srgbClr val="403152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El objetivo debe ser que la masa músculo esquelética se mantenga  dentro o más allá del rango normal y la masa grasa corporal en el rango normal o bajo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91FC67-2EED-47A4-B82C-650BE50BB994}"/>
              </a:ext>
            </a:extLst>
          </p:cNvPr>
          <p:cNvGrpSpPr/>
          <p:nvPr/>
        </p:nvGrpSpPr>
        <p:grpSpPr>
          <a:xfrm>
            <a:off x="6065980" y="19578818"/>
            <a:ext cx="2340422" cy="2915673"/>
            <a:chOff x="6192142" y="19542146"/>
            <a:chExt cx="2214259" cy="2923060"/>
          </a:xfrm>
        </p:grpSpPr>
        <p:sp>
          <p:nvSpPr>
            <p:cNvPr id="78" name="Cerrar llave 2">
              <a:extLst>
                <a:ext uri="{FF2B5EF4-FFF2-40B4-BE49-F238E27FC236}">
                  <a16:creationId xmlns:a16="http://schemas.microsoft.com/office/drawing/2014/main" id="{7A4B47A8-38BF-4F78-8360-D05E52314E73}"/>
                </a:ext>
              </a:extLst>
            </p:cNvPr>
            <p:cNvSpPr/>
            <p:nvPr/>
          </p:nvSpPr>
          <p:spPr>
            <a:xfrm rot="5400000">
              <a:off x="7219820" y="20777440"/>
              <a:ext cx="158905" cy="2062319"/>
            </a:xfrm>
            <a:prstGeom prst="rightBrac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R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815F4AB-E50A-4823-889C-7D40633A3C21}"/>
                </a:ext>
              </a:extLst>
            </p:cNvPr>
            <p:cNvGrpSpPr/>
            <p:nvPr/>
          </p:nvGrpSpPr>
          <p:grpSpPr>
            <a:xfrm>
              <a:off x="6192142" y="19542146"/>
              <a:ext cx="2214259" cy="2923060"/>
              <a:chOff x="6192142" y="19542146"/>
              <a:chExt cx="2214259" cy="2923060"/>
            </a:xfrm>
          </p:grpSpPr>
          <p:pic>
            <p:nvPicPr>
              <p:cNvPr id="77" name="Imagen 8">
                <a:extLst>
                  <a:ext uri="{FF2B5EF4-FFF2-40B4-BE49-F238E27FC236}">
                    <a16:creationId xmlns:a16="http://schemas.microsoft.com/office/drawing/2014/main" id="{5F448C6D-7077-410B-9B10-31B5F9B1B7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10000" b="90000" l="0" r="96512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92142" y="19542146"/>
                <a:ext cx="2214259" cy="2059776"/>
              </a:xfrm>
              <a:prstGeom prst="rect">
                <a:avLst/>
              </a:prstGeom>
            </p:spPr>
          </p:pic>
          <p:sp>
            <p:nvSpPr>
              <p:cNvPr id="79" name="CuadroTexto 3">
                <a:extLst>
                  <a:ext uri="{FF2B5EF4-FFF2-40B4-BE49-F238E27FC236}">
                    <a16:creationId xmlns:a16="http://schemas.microsoft.com/office/drawing/2014/main" id="{14A2B423-C63B-4711-9377-00513890E26E}"/>
                  </a:ext>
                </a:extLst>
              </p:cNvPr>
              <p:cNvSpPr txBox="1"/>
              <p:nvPr/>
            </p:nvSpPr>
            <p:spPr>
              <a:xfrm>
                <a:off x="6465133" y="22095874"/>
                <a:ext cx="15731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R" dirty="0"/>
                  <a:t>MASA GRASA </a:t>
                </a:r>
              </a:p>
            </p:txBody>
          </p:sp>
        </p:grp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EA4AD28B-D380-4397-A7D0-1F843CF018DC}"/>
              </a:ext>
            </a:extLst>
          </p:cNvPr>
          <p:cNvSpPr/>
          <p:nvPr/>
        </p:nvSpPr>
        <p:spPr>
          <a:xfrm>
            <a:off x="217488" y="24374578"/>
            <a:ext cx="5553420" cy="1200329"/>
          </a:xfrm>
          <a:prstGeom prst="rect">
            <a:avLst/>
          </a:prstGeom>
          <a:solidFill>
            <a:srgbClr val="719493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El nutricionista puede analizar la composición corporal  y además brindar consejos y planes individualizados para que logre mantener el porcentaje de grasa bajo y la masa muscular en un rango normal o elevada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5A61BA0-64B1-4D08-96A5-5DD8829D906D}"/>
              </a:ext>
            </a:extLst>
          </p:cNvPr>
          <p:cNvSpPr/>
          <p:nvPr/>
        </p:nvSpPr>
        <p:spPr>
          <a:xfrm>
            <a:off x="1382691" y="25908120"/>
            <a:ext cx="6535576" cy="369332"/>
          </a:xfrm>
          <a:prstGeom prst="rect">
            <a:avLst/>
          </a:prstGeom>
          <a:solidFill>
            <a:srgbClr val="403152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Colaboración de Licda. Melissa Hidalgo Jiménez, nutricionista </a:t>
            </a:r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342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135</cp:revision>
  <dcterms:created xsi:type="dcterms:W3CDTF">2013-02-06T15:19:00Z</dcterms:created>
  <dcterms:modified xsi:type="dcterms:W3CDTF">2020-02-18T20:09:54Z</dcterms:modified>
</cp:coreProperties>
</file>