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339" r:id="rId1"/>
  </p:sldMasterIdLst>
  <p:notesMasterIdLst>
    <p:notesMasterId r:id="rId3"/>
  </p:notesMasterIdLst>
  <p:sldIdLst>
    <p:sldId id="262" r:id="rId2"/>
  </p:sldIdLst>
  <p:sldSz cx="9144000" cy="2743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64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2443"/>
    <a:srgbClr val="B31166"/>
    <a:srgbClr val="582C5D"/>
    <a:srgbClr val="3A6D70"/>
    <a:srgbClr val="652F62"/>
    <a:srgbClr val="695276"/>
    <a:srgbClr val="DC9800"/>
    <a:srgbClr val="D9614C"/>
    <a:srgbClr val="CA2B1C"/>
    <a:srgbClr val="FFD4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66" d="100"/>
          <a:sy n="66" d="100"/>
        </p:scale>
        <p:origin x="1210" y="-7776"/>
      </p:cViewPr>
      <p:guideLst>
        <p:guide orient="horz" pos="864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609A9D-0670-9C40-AE4E-73EAF296F82C}" type="datetimeFigureOut">
              <a:rPr lang="en-US" smtClean="0"/>
              <a:t>3/26/2019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685800"/>
            <a:ext cx="114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381086-02C1-E749-81E8-133770756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51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275C354A-C592-0F4A-9236-26999CED0343}" type="slidenum">
              <a:rPr lang="en-US" sz="1200">
                <a:solidFill>
                  <a:prstClr val="black"/>
                </a:solidFill>
              </a:rPr>
              <a:pPr eaLnBrk="1" hangingPunct="1"/>
              <a:t>1</a:t>
            </a:fld>
            <a:endParaRPr lang="en-US"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27443192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1" y="8906014"/>
            <a:ext cx="5917679" cy="10203508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1" y="19109520"/>
            <a:ext cx="5917679" cy="344568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6012182" y="7658191"/>
            <a:ext cx="3962396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fld id="{BDB3C7D0-326F-BF44-8A7E-B87DE22CBED5}" type="datetimeFigureOut">
              <a:rPr lang="en-US" smtClean="0"/>
              <a:pPr>
                <a:defRPr/>
              </a:pPr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446516" y="13400622"/>
            <a:ext cx="15439180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pPr>
              <a:defRPr/>
            </a:pPr>
            <a:fld id="{779A7EC3-479F-B840-B064-E6EAA7B1EC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41610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27443192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9845816"/>
            <a:ext cx="6422004" cy="226695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2743200"/>
            <a:ext cx="6422004" cy="13716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22112768"/>
            <a:ext cx="6422004" cy="1974848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3/26/2019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572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27443192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708400"/>
            <a:ext cx="6422005" cy="677088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13952094"/>
            <a:ext cx="6422005" cy="10147428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0750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27443192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1" y="2606762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9" y="11601170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1" y="3708398"/>
            <a:ext cx="6160385" cy="11528716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9" y="15237114"/>
            <a:ext cx="5646143" cy="1332452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20003266"/>
            <a:ext cx="6343673" cy="404247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0641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27443192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8229600"/>
            <a:ext cx="6422005" cy="83820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0099634"/>
            <a:ext cx="6422004" cy="3979564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828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708400"/>
            <a:ext cx="6423593" cy="2839456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9956800"/>
            <a:ext cx="2313432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12588656"/>
            <a:ext cx="2313432" cy="1155346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9956800"/>
            <a:ext cx="2318918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12588656"/>
            <a:ext cx="2318918" cy="1155346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9956800"/>
            <a:ext cx="2318918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6" y="12588656"/>
            <a:ext cx="2316625" cy="1155346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9956804"/>
            <a:ext cx="0" cy="1418531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9956804"/>
            <a:ext cx="0" cy="1418531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3/26/2019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6147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3708400"/>
            <a:ext cx="6345260" cy="2839456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16718384"/>
            <a:ext cx="2313432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9956800"/>
            <a:ext cx="2015144" cy="578936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19350234"/>
            <a:ext cx="2313432" cy="474928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16718380"/>
            <a:ext cx="2318918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9956800"/>
            <a:ext cx="2015144" cy="578936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19392834"/>
            <a:ext cx="2318918" cy="474928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16718384"/>
            <a:ext cx="2318918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9956800"/>
            <a:ext cx="2015144" cy="578936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19350234"/>
            <a:ext cx="2318918" cy="474928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9956804"/>
            <a:ext cx="0" cy="1418531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9956804"/>
            <a:ext cx="0" cy="1418531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3/26/2019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939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2" y="25551642"/>
            <a:ext cx="990599" cy="914636"/>
          </a:xfrm>
        </p:spPr>
        <p:txBody>
          <a:bodyPr/>
          <a:lstStyle/>
          <a:p>
            <a:pPr>
              <a:defRPr/>
            </a:pPr>
            <a:fld id="{DB519059-2B64-2541-9124-181DCAB785D3}" type="datetimeFigureOut">
              <a:rPr lang="en-US" smtClean="0"/>
              <a:pPr>
                <a:defRPr/>
              </a:pPr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4" y="25551640"/>
            <a:ext cx="3859795" cy="914640"/>
          </a:xfrm>
        </p:spPr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pPr>
              <a:defRPr/>
            </a:pPr>
            <a:fld id="{C0935D9B-C2D5-EC4C-85E6-B33E07A4309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0352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27443192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8" y="1608660"/>
            <a:ext cx="4610565" cy="2421468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-7694680" y="12052600"/>
            <a:ext cx="23983972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27432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5791198"/>
            <a:ext cx="1113516" cy="18288004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5791198"/>
            <a:ext cx="4416936" cy="1828800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7753C22-09B5-7F40-9F29-C20816C3D763}" type="datetimeFigureOut">
              <a:rPr lang="en-US" smtClean="0"/>
              <a:pPr>
                <a:defRPr/>
              </a:pPr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7" y="25461992"/>
            <a:ext cx="3859795" cy="914640"/>
          </a:xfrm>
        </p:spPr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pPr>
              <a:defRPr/>
            </a:pPr>
            <a:fld id="{01056CD8-1267-6447-ABBD-9A7D1416C4F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56060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3708394"/>
            <a:ext cx="6343672" cy="283946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1030939-002F-994E-AE17-7FCA6784A007}" type="datetimeFigureOut">
              <a:rPr lang="en-US" smtClean="0"/>
              <a:pPr>
                <a:defRPr/>
              </a:pPr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pPr>
              <a:defRPr/>
            </a:pPr>
            <a:fld id="{FE4C66E8-A6C5-6645-B461-F5F8B762A3A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632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27443192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9030352"/>
            <a:ext cx="3090672" cy="12081376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9030352"/>
            <a:ext cx="3082516" cy="12081376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08B0DBA-6CBD-7541-B577-C20926A91A3C}" type="datetimeFigureOut">
              <a:rPr lang="en-US" smtClean="0"/>
              <a:pPr>
                <a:defRPr/>
              </a:pPr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pPr>
              <a:defRPr/>
            </a:pPr>
            <a:fld id="{0D0710B5-3AF4-2441-9684-FF104F8AA31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3516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9956802"/>
            <a:ext cx="3636980" cy="1412241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9956812"/>
            <a:ext cx="3636980" cy="1412240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617235F-FF5B-2849-A861-1A865BA37BD8}" type="datetimeFigureOut">
              <a:rPr lang="en-US" smtClean="0"/>
              <a:pPr>
                <a:defRPr/>
              </a:pPr>
              <a:t>3/26/2019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pPr>
              <a:defRPr/>
            </a:pPr>
            <a:fld id="{829742CE-0CB1-B943-B3B6-7376FD1DBC9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662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9956800"/>
            <a:ext cx="3633502" cy="30371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12993962"/>
            <a:ext cx="3636980" cy="1108524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2" y="9956802"/>
            <a:ext cx="3636979" cy="302654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12983342"/>
            <a:ext cx="3636980" cy="1109586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A686ABD-8327-8445-9561-069F598D9C48}" type="datetimeFigureOut">
              <a:rPr lang="en-US" smtClean="0"/>
              <a:pPr>
                <a:defRPr/>
              </a:pPr>
              <a:t>3/26/2019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pPr>
              <a:defRPr/>
            </a:pPr>
            <a:fld id="{76D19FCB-6E75-904C-9F43-8EC7C3CA9BB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082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B2C272-E9D6-0D42-B48C-64EAAF7AA24E}" type="datetimeFigureOut">
              <a:rPr lang="en-US" smtClean="0"/>
              <a:pPr>
                <a:defRPr/>
              </a:pPr>
              <a:t>3/26/2019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pPr>
              <a:defRPr/>
            </a:pPr>
            <a:fld id="{D94BC722-DF12-BB42-90F3-2DFF760AF05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335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BA39AD-D240-4B44-B60E-190A88CA5C4E}" type="datetimeFigureOut">
              <a:rPr lang="en-US" smtClean="0"/>
              <a:pPr>
                <a:defRPr/>
              </a:pPr>
              <a:t>3/26/2019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pPr>
              <a:defRPr/>
            </a:pPr>
            <a:fld id="{AA0D7DB8-FFC8-1943-B192-A75AF0B113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11843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27443192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5791200"/>
            <a:ext cx="2712590" cy="5982352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5791200"/>
            <a:ext cx="3632850" cy="18288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2" y="12347382"/>
            <a:ext cx="2712589" cy="11734804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14543D-442E-D34C-9460-CFC411FFB427}" type="datetimeFigureOut">
              <a:rPr lang="en-US" smtClean="0"/>
              <a:pPr>
                <a:defRPr/>
              </a:pPr>
              <a:t>3/26/2019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pPr>
              <a:defRPr/>
            </a:pPr>
            <a:fld id="{85FF77CB-D03A-354E-A56C-B28162BBD11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80803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27443192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5525560"/>
            <a:ext cx="2987089" cy="62992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5283200"/>
            <a:ext cx="2791102" cy="168656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12344400"/>
            <a:ext cx="2987089" cy="98044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0B3DCE8-5BFF-D342-A4BC-834216828E3C}" type="datetimeFigureOut">
              <a:rPr lang="en-US" smtClean="0"/>
              <a:pPr>
                <a:defRPr/>
              </a:pPr>
              <a:t>3/26/2019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pPr>
              <a:defRPr/>
            </a:pPr>
            <a:fld id="{DC9D7DA1-C6ED-4B46-B691-5C031C0A901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392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27443192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3708398"/>
            <a:ext cx="6345260" cy="28394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9956800"/>
            <a:ext cx="6345260" cy="14122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4" y="25461994"/>
            <a:ext cx="990599" cy="91463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3/26/2019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4" y="25461988"/>
            <a:ext cx="3859795" cy="91464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1182922"/>
            <a:ext cx="791308" cy="3070748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198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  <p:sldLayoutId id="2147484347" r:id="rId8"/>
    <p:sldLayoutId id="2147484348" r:id="rId9"/>
    <p:sldLayoutId id="2147484349" r:id="rId10"/>
    <p:sldLayoutId id="2147484350" r:id="rId11"/>
    <p:sldLayoutId id="2147484351" r:id="rId12"/>
    <p:sldLayoutId id="2147484352" r:id="rId13"/>
    <p:sldLayoutId id="2147484353" r:id="rId14"/>
    <p:sldLayoutId id="2147484354" r:id="rId15"/>
    <p:sldLayoutId id="2147484355" r:id="rId16"/>
    <p:sldLayoutId id="214748435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C87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own Ribbon 4"/>
          <p:cNvSpPr/>
          <p:nvPr/>
        </p:nvSpPr>
        <p:spPr>
          <a:xfrm rot="10800000">
            <a:off x="-93663" y="555980"/>
            <a:ext cx="9144001" cy="2316602"/>
          </a:xfrm>
          <a:prstGeom prst="ribbon">
            <a:avLst>
              <a:gd name="adj1" fmla="val 16667"/>
              <a:gd name="adj2" fmla="val 67982"/>
            </a:avLst>
          </a:prstGeom>
          <a:solidFill>
            <a:srgbClr val="3A6D7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400" dirty="0">
              <a:solidFill>
                <a:prstClr val="white"/>
              </a:solidFill>
              <a:latin typeface="Calibri"/>
            </a:endParaRPr>
          </a:p>
        </p:txBody>
      </p:sp>
      <p:grpSp>
        <p:nvGrpSpPr>
          <p:cNvPr id="14340" name="Group 18"/>
          <p:cNvGrpSpPr>
            <a:grpSpLocks/>
          </p:cNvGrpSpPr>
          <p:nvPr/>
        </p:nvGrpSpPr>
        <p:grpSpPr bwMode="auto">
          <a:xfrm>
            <a:off x="704850" y="3746915"/>
            <a:ext cx="3642041" cy="541338"/>
            <a:chOff x="1524000" y="5003800"/>
            <a:chExt cx="9448800" cy="1320800"/>
          </a:xfrm>
          <a:solidFill>
            <a:schemeClr val="bg1"/>
          </a:solidFill>
        </p:grpSpPr>
        <p:sp>
          <p:nvSpPr>
            <p:cNvPr id="20" name="Chevron 19"/>
            <p:cNvSpPr/>
            <p:nvPr/>
          </p:nvSpPr>
          <p:spPr>
            <a:xfrm>
              <a:off x="1524000" y="5003800"/>
              <a:ext cx="132267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1" name="Chevron 20"/>
            <p:cNvSpPr/>
            <p:nvPr/>
          </p:nvSpPr>
          <p:spPr>
            <a:xfrm>
              <a:off x="2691525" y="5003800"/>
              <a:ext cx="1322676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2" name="Chevron 21"/>
            <p:cNvSpPr/>
            <p:nvPr/>
          </p:nvSpPr>
          <p:spPr>
            <a:xfrm>
              <a:off x="3859048" y="5003800"/>
              <a:ext cx="132267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3" name="Chevron 22"/>
            <p:cNvSpPr/>
            <p:nvPr/>
          </p:nvSpPr>
          <p:spPr>
            <a:xfrm>
              <a:off x="5030451" y="5003800"/>
              <a:ext cx="131879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4" name="Chevron 23"/>
            <p:cNvSpPr/>
            <p:nvPr/>
          </p:nvSpPr>
          <p:spPr>
            <a:xfrm>
              <a:off x="6147551" y="5003800"/>
              <a:ext cx="131879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5" name="Chevron 24"/>
            <p:cNvSpPr/>
            <p:nvPr/>
          </p:nvSpPr>
          <p:spPr>
            <a:xfrm>
              <a:off x="7315076" y="5003800"/>
              <a:ext cx="1322676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6" name="Chevron 25"/>
            <p:cNvSpPr/>
            <p:nvPr/>
          </p:nvSpPr>
          <p:spPr>
            <a:xfrm>
              <a:off x="8482599" y="5003800"/>
              <a:ext cx="132267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7" name="Chevron 26"/>
            <p:cNvSpPr/>
            <p:nvPr/>
          </p:nvSpPr>
          <p:spPr>
            <a:xfrm>
              <a:off x="9650124" y="5003800"/>
              <a:ext cx="1322676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4341" name="TextBox 44"/>
          <p:cNvSpPr txBox="1">
            <a:spLocks noChangeArrowheads="1"/>
          </p:cNvSpPr>
          <p:nvPr/>
        </p:nvSpPr>
        <p:spPr bwMode="auto">
          <a:xfrm>
            <a:off x="1409786" y="818321"/>
            <a:ext cx="6175605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4000" b="1" dirty="0" err="1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Ejercicios</a:t>
            </a:r>
            <a:r>
              <a:rPr lang="en-US" sz="40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para </a:t>
            </a:r>
            <a:r>
              <a:rPr lang="en-US" sz="4000" b="1" dirty="0" err="1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fortalecer</a:t>
            </a:r>
            <a:r>
              <a:rPr lang="en-US" sz="40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los </a:t>
            </a:r>
            <a:r>
              <a:rPr lang="en-US" sz="4000" b="1" dirty="0" err="1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músculos</a:t>
            </a:r>
            <a:r>
              <a:rPr lang="en-US" sz="4000" b="1" dirty="0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la </a:t>
            </a:r>
            <a:r>
              <a:rPr lang="en-US" sz="4000" b="1" dirty="0" err="1">
                <a:solidFill>
                  <a:srgbClr val="FFF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espalda</a:t>
            </a:r>
            <a:endParaRPr lang="en-US" sz="4000" b="1" dirty="0">
              <a:solidFill>
                <a:srgbClr val="FFF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342" name="TextBox 45"/>
          <p:cNvSpPr txBox="1">
            <a:spLocks noChangeArrowheads="1"/>
          </p:cNvSpPr>
          <p:nvPr/>
        </p:nvSpPr>
        <p:spPr bwMode="auto">
          <a:xfrm>
            <a:off x="911578" y="5201236"/>
            <a:ext cx="7256423" cy="20621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n-US" sz="3200" b="1" dirty="0">
                <a:solidFill>
                  <a:schemeClr val="bg1"/>
                </a:solidFill>
              </a:rPr>
              <a:t>La mayor </a:t>
            </a:r>
            <a:r>
              <a:rPr lang="en-US" sz="3200" b="1" dirty="0" err="1">
                <a:solidFill>
                  <a:schemeClr val="bg1"/>
                </a:solidFill>
              </a:rPr>
              <a:t>parte</a:t>
            </a:r>
            <a:r>
              <a:rPr lang="en-US" sz="3200" b="1" dirty="0">
                <a:solidFill>
                  <a:schemeClr val="bg1"/>
                </a:solidFill>
              </a:rPr>
              <a:t> de la población, </a:t>
            </a:r>
            <a:r>
              <a:rPr lang="en-US" sz="3200" b="1" dirty="0" err="1">
                <a:solidFill>
                  <a:schemeClr val="bg1"/>
                </a:solidFill>
              </a:rPr>
              <a:t>sufre</a:t>
            </a:r>
            <a:r>
              <a:rPr lang="en-US" sz="3200" b="1" dirty="0">
                <a:solidFill>
                  <a:schemeClr val="bg1"/>
                </a:solidFill>
              </a:rPr>
              <a:t> de dolor de </a:t>
            </a:r>
            <a:r>
              <a:rPr lang="en-US" sz="3200" b="1" dirty="0" err="1">
                <a:solidFill>
                  <a:schemeClr val="bg1"/>
                </a:solidFill>
              </a:rPr>
              <a:t>espalda</a:t>
            </a:r>
            <a:r>
              <a:rPr lang="en-US" sz="3200" b="1" dirty="0">
                <a:solidFill>
                  <a:schemeClr val="bg1"/>
                </a:solidFill>
              </a:rPr>
              <a:t>, </a:t>
            </a:r>
            <a:r>
              <a:rPr lang="en-US" sz="3200" b="1" dirty="0" err="1">
                <a:solidFill>
                  <a:schemeClr val="bg1"/>
                </a:solidFill>
              </a:rPr>
              <a:t>ya</a:t>
            </a:r>
            <a:r>
              <a:rPr lang="en-US" sz="3200" b="1" dirty="0">
                <a:solidFill>
                  <a:schemeClr val="bg1"/>
                </a:solidFill>
              </a:rPr>
              <a:t> sea por malas </a:t>
            </a:r>
            <a:r>
              <a:rPr lang="en-US" sz="3200" b="1" dirty="0" err="1">
                <a:solidFill>
                  <a:schemeClr val="bg1"/>
                </a:solidFill>
              </a:rPr>
              <a:t>posturas</a:t>
            </a:r>
            <a:r>
              <a:rPr lang="en-US" sz="3200" b="1" dirty="0">
                <a:solidFill>
                  <a:schemeClr val="bg1"/>
                </a:solidFill>
              </a:rPr>
              <a:t>, </a:t>
            </a:r>
            <a:r>
              <a:rPr lang="en-US" sz="3200" b="1" dirty="0" err="1">
                <a:solidFill>
                  <a:schemeClr val="bg1"/>
                </a:solidFill>
              </a:rPr>
              <a:t>irregularidades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óseas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en</a:t>
            </a:r>
            <a:r>
              <a:rPr lang="en-US" sz="3200" b="1" dirty="0">
                <a:solidFill>
                  <a:schemeClr val="bg1"/>
                </a:solidFill>
              </a:rPr>
              <a:t> la </a:t>
            </a:r>
            <a:r>
              <a:rPr lang="en-US" sz="3200" b="1" dirty="0" err="1">
                <a:solidFill>
                  <a:schemeClr val="bg1"/>
                </a:solidFill>
              </a:rPr>
              <a:t>columna</a:t>
            </a:r>
            <a:r>
              <a:rPr lang="en-US" sz="3200" b="1" dirty="0">
                <a:solidFill>
                  <a:schemeClr val="bg1"/>
                </a:solidFill>
              </a:rPr>
              <a:t>, </a:t>
            </a:r>
            <a:r>
              <a:rPr lang="en-US" sz="3200" b="1" dirty="0" err="1">
                <a:solidFill>
                  <a:schemeClr val="bg1"/>
                </a:solidFill>
              </a:rPr>
              <a:t>sedentarismo</a:t>
            </a:r>
            <a:r>
              <a:rPr lang="en-US" sz="3200" b="1" dirty="0">
                <a:solidFill>
                  <a:schemeClr val="bg1"/>
                </a:solidFill>
              </a:rPr>
              <a:t> o  </a:t>
            </a:r>
            <a:r>
              <a:rPr lang="en-US" sz="3200" b="1" dirty="0" err="1">
                <a:solidFill>
                  <a:schemeClr val="bg1"/>
                </a:solidFill>
              </a:rPr>
              <a:t>sobrepeso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14354" name="TextBox 66"/>
          <p:cNvSpPr txBox="1">
            <a:spLocks noChangeArrowheads="1"/>
          </p:cNvSpPr>
          <p:nvPr/>
        </p:nvSpPr>
        <p:spPr bwMode="auto">
          <a:xfrm>
            <a:off x="1345927" y="8967752"/>
            <a:ext cx="6065134" cy="2062103"/>
          </a:xfrm>
          <a:prstGeom prst="rect">
            <a:avLst/>
          </a:prstGeom>
          <a:solidFill>
            <a:srgbClr val="B31166"/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just" eaLnBrk="1" hangingPunct="1"/>
            <a:r>
              <a:rPr lang="en-US" sz="3200" b="1" dirty="0" err="1">
                <a:solidFill>
                  <a:schemeClr val="bg1"/>
                </a:solidFill>
              </a:rPr>
              <a:t>Existen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algunos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ejercicios</a:t>
            </a:r>
            <a:r>
              <a:rPr lang="en-US" sz="3200" b="1" dirty="0">
                <a:solidFill>
                  <a:schemeClr val="bg1"/>
                </a:solidFill>
              </a:rPr>
              <a:t> para </a:t>
            </a:r>
            <a:r>
              <a:rPr lang="en-US" sz="3200" b="1" dirty="0" err="1">
                <a:solidFill>
                  <a:schemeClr val="bg1"/>
                </a:solidFill>
              </a:rPr>
              <a:t>fortalecer</a:t>
            </a:r>
            <a:r>
              <a:rPr lang="en-US" sz="3200" b="1" dirty="0">
                <a:solidFill>
                  <a:schemeClr val="bg1"/>
                </a:solidFill>
              </a:rPr>
              <a:t> los </a:t>
            </a:r>
            <a:r>
              <a:rPr lang="en-US" sz="3200" b="1" dirty="0" err="1">
                <a:solidFill>
                  <a:schemeClr val="bg1"/>
                </a:solidFill>
              </a:rPr>
              <a:t>músculos</a:t>
            </a:r>
            <a:r>
              <a:rPr lang="en-US" sz="3200" b="1" dirty="0">
                <a:solidFill>
                  <a:schemeClr val="bg1"/>
                </a:solidFill>
              </a:rPr>
              <a:t> de la </a:t>
            </a:r>
            <a:r>
              <a:rPr lang="en-US" sz="3200" b="1" dirty="0" err="1">
                <a:solidFill>
                  <a:schemeClr val="bg1"/>
                </a:solidFill>
              </a:rPr>
              <a:t>espalda</a:t>
            </a:r>
            <a:r>
              <a:rPr lang="en-US" sz="3200" b="1" dirty="0">
                <a:solidFill>
                  <a:schemeClr val="bg1"/>
                </a:solidFill>
              </a:rPr>
              <a:t> y </a:t>
            </a:r>
            <a:r>
              <a:rPr lang="en-US" sz="3200" b="1" dirty="0" err="1">
                <a:solidFill>
                  <a:schemeClr val="bg1"/>
                </a:solidFill>
              </a:rPr>
              <a:t>disminuir</a:t>
            </a:r>
            <a:r>
              <a:rPr lang="en-US" sz="3200" b="1" dirty="0">
                <a:solidFill>
                  <a:schemeClr val="bg1"/>
                </a:solidFill>
              </a:rPr>
              <a:t> las </a:t>
            </a:r>
            <a:r>
              <a:rPr lang="en-US" sz="3200" b="1" dirty="0" err="1">
                <a:solidFill>
                  <a:schemeClr val="bg1"/>
                </a:solidFill>
              </a:rPr>
              <a:t>molestias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causadas</a:t>
            </a:r>
            <a:r>
              <a:rPr lang="en-US" sz="3200" b="1" dirty="0">
                <a:solidFill>
                  <a:schemeClr val="bg1"/>
                </a:solidFill>
              </a:rPr>
              <a:t> por </a:t>
            </a:r>
            <a:r>
              <a:rPr lang="en-US" sz="3200" b="1" dirty="0" err="1">
                <a:solidFill>
                  <a:schemeClr val="bg1"/>
                </a:solidFill>
              </a:rPr>
              <a:t>esta</a:t>
            </a:r>
            <a:r>
              <a:rPr lang="en-US" sz="3200" b="1" dirty="0">
                <a:solidFill>
                  <a:schemeClr val="bg1"/>
                </a:solidFill>
              </a:rPr>
              <a:t> </a:t>
            </a:r>
            <a:r>
              <a:rPr lang="en-US" sz="3200" b="1" dirty="0" err="1">
                <a:solidFill>
                  <a:schemeClr val="bg1"/>
                </a:solidFill>
              </a:rPr>
              <a:t>condición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108" name="Rectangle 107"/>
          <p:cNvSpPr/>
          <p:nvPr/>
        </p:nvSpPr>
        <p:spPr>
          <a:xfrm>
            <a:off x="0" y="26260425"/>
            <a:ext cx="9144000" cy="1196975"/>
          </a:xfrm>
          <a:prstGeom prst="rect">
            <a:avLst/>
          </a:prstGeom>
          <a:solidFill>
            <a:srgbClr val="3A6D7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4369" name="TextBox 112"/>
          <p:cNvSpPr txBox="1">
            <a:spLocks noChangeArrowheads="1"/>
          </p:cNvSpPr>
          <p:nvPr/>
        </p:nvSpPr>
        <p:spPr bwMode="auto">
          <a:xfrm>
            <a:off x="53891" y="26656378"/>
            <a:ext cx="395763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¡CONSTRUYAMOS SALUD JUNTOS!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D1209C6-DDD3-4C44-B0B7-67C595C5A11B}"/>
              </a:ext>
            </a:extLst>
          </p:cNvPr>
          <p:cNvSpPr txBox="1"/>
          <p:nvPr/>
        </p:nvSpPr>
        <p:spPr>
          <a:xfrm>
            <a:off x="648122" y="11636992"/>
            <a:ext cx="7660430" cy="584775"/>
          </a:xfrm>
          <a:prstGeom prst="rect">
            <a:avLst/>
          </a:prstGeom>
          <a:solidFill>
            <a:srgbClr val="2C2443"/>
          </a:solidFill>
        </p:spPr>
        <p:txBody>
          <a:bodyPr wrap="none" rtlCol="0">
            <a:spAutoFit/>
          </a:bodyPr>
          <a:lstStyle/>
          <a:p>
            <a:r>
              <a:rPr lang="es-CR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EJERCICIOS PARA FORTALECER LA ESPALDA</a:t>
            </a:r>
          </a:p>
        </p:txBody>
      </p:sp>
      <p:sp>
        <p:nvSpPr>
          <p:cNvPr id="109" name="TextBox 112">
            <a:extLst>
              <a:ext uri="{FF2B5EF4-FFF2-40B4-BE49-F238E27FC236}">
                <a16:creationId xmlns:a16="http://schemas.microsoft.com/office/drawing/2014/main" id="{49B83CBD-FC57-46FE-A14C-A4F6445667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6192" y="26629849"/>
            <a:ext cx="288206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SERVICIO MÉDICO UNED</a:t>
            </a:r>
          </a:p>
        </p:txBody>
      </p:sp>
      <p:sp>
        <p:nvSpPr>
          <p:cNvPr id="14339" name="Rectangle 14338">
            <a:extLst>
              <a:ext uri="{FF2B5EF4-FFF2-40B4-BE49-F238E27FC236}">
                <a16:creationId xmlns:a16="http://schemas.microsoft.com/office/drawing/2014/main" id="{FC8C6383-8C09-493F-865E-8013A3A34DE2}"/>
              </a:ext>
            </a:extLst>
          </p:cNvPr>
          <p:cNvSpPr/>
          <p:nvPr/>
        </p:nvSpPr>
        <p:spPr>
          <a:xfrm>
            <a:off x="3570925" y="12976190"/>
            <a:ext cx="5003102" cy="1754326"/>
          </a:xfrm>
          <a:prstGeom prst="rect">
            <a:avLst/>
          </a:prstGeom>
          <a:solidFill>
            <a:srgbClr val="3A6D70"/>
          </a:solidFill>
        </p:spPr>
        <p:txBody>
          <a:bodyPr wrap="square">
            <a:spAutoFit/>
          </a:bodyPr>
          <a:lstStyle/>
          <a:p>
            <a:pPr algn="just"/>
            <a:r>
              <a:rPr lang="es-C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Acuéstese  boca arriba,  mantenga  los pies apoyados en el piso y las rodillas flexionadas, lleve una rodilla al pecho ayudándose de las manos. Mantenga la posición durante 15 a 30segundos y cambie de pierna. Repita el ejercicio  10 veces con cada pierna</a:t>
            </a:r>
          </a:p>
        </p:txBody>
      </p:sp>
      <p:sp>
        <p:nvSpPr>
          <p:cNvPr id="14343" name="Rectangle 14342">
            <a:extLst>
              <a:ext uri="{FF2B5EF4-FFF2-40B4-BE49-F238E27FC236}">
                <a16:creationId xmlns:a16="http://schemas.microsoft.com/office/drawing/2014/main" id="{3A257860-FD9D-4A6F-9C61-C4E2DD1D002F}"/>
              </a:ext>
            </a:extLst>
          </p:cNvPr>
          <p:cNvSpPr/>
          <p:nvPr/>
        </p:nvSpPr>
        <p:spPr>
          <a:xfrm>
            <a:off x="286687" y="15778321"/>
            <a:ext cx="4572000" cy="1754326"/>
          </a:xfrm>
          <a:prstGeom prst="rect">
            <a:avLst/>
          </a:prstGeom>
          <a:solidFill>
            <a:srgbClr val="B31166"/>
          </a:solidFill>
        </p:spPr>
        <p:txBody>
          <a:bodyPr>
            <a:spAutoFit/>
          </a:bodyPr>
          <a:lstStyle/>
          <a:p>
            <a:pPr algn="just"/>
            <a:r>
              <a:rPr lang="es-C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Acuéstese  boca arriba,  mantenga  los pies apoyados en el piso y las rodillas flexionadas, lleve las dos rodillas al pecho ayudándose de las manos. Mantenga la posición durante 15 a 30segundos. Repita el ejercicio  10 veces con cada pierna</a:t>
            </a:r>
          </a:p>
        </p:txBody>
      </p:sp>
      <p:sp>
        <p:nvSpPr>
          <p:cNvPr id="14344" name="Rectangle 14343">
            <a:extLst>
              <a:ext uri="{FF2B5EF4-FFF2-40B4-BE49-F238E27FC236}">
                <a16:creationId xmlns:a16="http://schemas.microsoft.com/office/drawing/2014/main" id="{AADE176C-3A34-4F09-9AFB-586A9F73F84C}"/>
              </a:ext>
            </a:extLst>
          </p:cNvPr>
          <p:cNvSpPr/>
          <p:nvPr/>
        </p:nvSpPr>
        <p:spPr>
          <a:xfrm>
            <a:off x="4346891" y="18795274"/>
            <a:ext cx="4353827" cy="2031325"/>
          </a:xfrm>
          <a:prstGeom prst="rect">
            <a:avLst/>
          </a:prstGeom>
          <a:solidFill>
            <a:srgbClr val="2C2443"/>
          </a:solidFill>
        </p:spPr>
        <p:txBody>
          <a:bodyPr wrap="square">
            <a:spAutoFit/>
          </a:bodyPr>
          <a:lstStyle/>
          <a:p>
            <a:pPr algn="just"/>
            <a:r>
              <a:rPr lang="es-C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Acuéstese con los pies apoyados en el suelo y las rodillas flexionadas, junte ambas piernas, manteniendo siempre los hombros apoyados en el suelo, gire la cadera para tocar el piso con las dos rodillas ,  repita hacia el otro lado. Realice el ejercicio 5 veces por lado</a:t>
            </a:r>
          </a:p>
        </p:txBody>
      </p:sp>
      <p:sp>
        <p:nvSpPr>
          <p:cNvPr id="14347" name="Rectangle 14346">
            <a:extLst>
              <a:ext uri="{FF2B5EF4-FFF2-40B4-BE49-F238E27FC236}">
                <a16:creationId xmlns:a16="http://schemas.microsoft.com/office/drawing/2014/main" id="{DC03C8AF-CBFB-49A4-A8A3-0747969FBB06}"/>
              </a:ext>
            </a:extLst>
          </p:cNvPr>
          <p:cNvSpPr/>
          <p:nvPr/>
        </p:nvSpPr>
        <p:spPr>
          <a:xfrm>
            <a:off x="170967" y="22563836"/>
            <a:ext cx="4787551" cy="1754326"/>
          </a:xfrm>
          <a:prstGeom prst="rect">
            <a:avLst/>
          </a:prstGeom>
          <a:solidFill>
            <a:srgbClr val="B31166"/>
          </a:solidFill>
        </p:spPr>
        <p:txBody>
          <a:bodyPr wrap="square">
            <a:spAutoFit/>
          </a:bodyPr>
          <a:lstStyle/>
          <a:p>
            <a:pPr algn="just"/>
            <a:r>
              <a:rPr lang="es-C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Colóquese de rodillas y apoye las manos en el piso, empuje la </a:t>
            </a:r>
            <a:r>
              <a:rPr lang="es-CR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columa</a:t>
            </a:r>
            <a:r>
              <a:rPr lang="es-CR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y abdomen al suelo, mientras levanta la  cabeza y hombros. Después realice el movimiento contrario, eleve el  abdomen y columna. Repita el ejercicio al menos 10 veces</a:t>
            </a:r>
          </a:p>
        </p:txBody>
      </p:sp>
      <p:pic>
        <p:nvPicPr>
          <p:cNvPr id="14349" name="Picture 14348">
            <a:extLst>
              <a:ext uri="{FF2B5EF4-FFF2-40B4-BE49-F238E27FC236}">
                <a16:creationId xmlns:a16="http://schemas.microsoft.com/office/drawing/2014/main" id="{763DF250-D853-4172-96AA-B10F85A30D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3647" y="13426396"/>
            <a:ext cx="2314898" cy="981212"/>
          </a:xfrm>
          <a:prstGeom prst="rect">
            <a:avLst/>
          </a:prstGeom>
        </p:spPr>
      </p:pic>
      <p:pic>
        <p:nvPicPr>
          <p:cNvPr id="14351" name="Picture 14350">
            <a:extLst>
              <a:ext uri="{FF2B5EF4-FFF2-40B4-BE49-F238E27FC236}">
                <a16:creationId xmlns:a16="http://schemas.microsoft.com/office/drawing/2014/main" id="{E1EFCEC7-EF01-4513-8BC4-8144329F79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22233" y="15953802"/>
            <a:ext cx="2286319" cy="895475"/>
          </a:xfrm>
          <a:prstGeom prst="rect">
            <a:avLst/>
          </a:prstGeom>
        </p:spPr>
      </p:pic>
      <p:pic>
        <p:nvPicPr>
          <p:cNvPr id="14353" name="Picture 14352">
            <a:extLst>
              <a:ext uri="{FF2B5EF4-FFF2-40B4-BE49-F238E27FC236}">
                <a16:creationId xmlns:a16="http://schemas.microsoft.com/office/drawing/2014/main" id="{7214F310-FF73-4D9C-B22A-CC0616740D8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6657" y="19132226"/>
            <a:ext cx="3048425" cy="1267002"/>
          </a:xfrm>
          <a:prstGeom prst="rect">
            <a:avLst/>
          </a:prstGeom>
        </p:spPr>
      </p:pic>
      <p:pic>
        <p:nvPicPr>
          <p:cNvPr id="14355" name="Picture 14354">
            <a:extLst>
              <a:ext uri="{FF2B5EF4-FFF2-40B4-BE49-F238E27FC236}">
                <a16:creationId xmlns:a16="http://schemas.microsoft.com/office/drawing/2014/main" id="{93E1021A-92F2-4CE3-B1E8-F7078E8C8B5D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8834" r="8564"/>
          <a:stretch/>
        </p:blipFill>
        <p:spPr>
          <a:xfrm>
            <a:off x="5684827" y="22358282"/>
            <a:ext cx="2682841" cy="1181138"/>
          </a:xfrm>
          <a:prstGeom prst="rect">
            <a:avLst/>
          </a:prstGeom>
        </p:spPr>
      </p:pic>
      <p:pic>
        <p:nvPicPr>
          <p:cNvPr id="14356" name="Picture 14355">
            <a:extLst>
              <a:ext uri="{FF2B5EF4-FFF2-40B4-BE49-F238E27FC236}">
                <a16:creationId xmlns:a16="http://schemas.microsoft.com/office/drawing/2014/main" id="{DF67F930-77EE-4B17-8CC4-B892656B3A7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84827" y="23829126"/>
            <a:ext cx="3162741" cy="1381318"/>
          </a:xfrm>
          <a:prstGeom prst="rect">
            <a:avLst/>
          </a:prstGeom>
        </p:spPr>
      </p:pic>
      <p:sp>
        <p:nvSpPr>
          <p:cNvPr id="14357" name="TextBox 14356">
            <a:extLst>
              <a:ext uri="{FF2B5EF4-FFF2-40B4-BE49-F238E27FC236}">
                <a16:creationId xmlns:a16="http://schemas.microsoft.com/office/drawing/2014/main" id="{B609562E-0EF5-497B-8A12-361061AE4C4A}"/>
              </a:ext>
            </a:extLst>
          </p:cNvPr>
          <p:cNvSpPr txBox="1"/>
          <p:nvPr/>
        </p:nvSpPr>
        <p:spPr>
          <a:xfrm>
            <a:off x="1961060" y="25496000"/>
            <a:ext cx="5221879" cy="461665"/>
          </a:xfrm>
          <a:prstGeom prst="rect">
            <a:avLst/>
          </a:prstGeom>
          <a:solidFill>
            <a:srgbClr val="2C2443"/>
          </a:solidFill>
        </p:spPr>
        <p:txBody>
          <a:bodyPr wrap="none" rtlCol="0">
            <a:spAutoFit/>
          </a:bodyPr>
          <a:lstStyle/>
          <a:p>
            <a:r>
              <a:rPr lang="es-CR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Realice con regularidad estos ejercicios </a:t>
            </a:r>
          </a:p>
        </p:txBody>
      </p:sp>
      <p:cxnSp>
        <p:nvCxnSpPr>
          <p:cNvPr id="14359" name="Straight Arrow Connector 14358">
            <a:extLst>
              <a:ext uri="{FF2B5EF4-FFF2-40B4-BE49-F238E27FC236}">
                <a16:creationId xmlns:a16="http://schemas.microsoft.com/office/drawing/2014/main" id="{214228F2-DBFA-4437-934B-9D29EA72E3A8}"/>
              </a:ext>
            </a:extLst>
          </p:cNvPr>
          <p:cNvCxnSpPr>
            <a:cxnSpLocks/>
          </p:cNvCxnSpPr>
          <p:nvPr/>
        </p:nvCxnSpPr>
        <p:spPr>
          <a:xfrm flipH="1">
            <a:off x="2597909" y="13704425"/>
            <a:ext cx="881355" cy="0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>
            <a:extLst>
              <a:ext uri="{FF2B5EF4-FFF2-40B4-BE49-F238E27FC236}">
                <a16:creationId xmlns:a16="http://schemas.microsoft.com/office/drawing/2014/main" id="{5EDBBC54-848C-4A7A-A613-16DE2B5C5AC2}"/>
              </a:ext>
            </a:extLst>
          </p:cNvPr>
          <p:cNvCxnSpPr>
            <a:cxnSpLocks/>
          </p:cNvCxnSpPr>
          <p:nvPr/>
        </p:nvCxnSpPr>
        <p:spPr>
          <a:xfrm>
            <a:off x="5124905" y="16622689"/>
            <a:ext cx="708736" cy="0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>
            <a:extLst>
              <a:ext uri="{FF2B5EF4-FFF2-40B4-BE49-F238E27FC236}">
                <a16:creationId xmlns:a16="http://schemas.microsoft.com/office/drawing/2014/main" id="{5CE13BD5-226E-412A-8FAD-DDB195BF2E6D}"/>
              </a:ext>
            </a:extLst>
          </p:cNvPr>
          <p:cNvCxnSpPr>
            <a:cxnSpLocks/>
          </p:cNvCxnSpPr>
          <p:nvPr/>
        </p:nvCxnSpPr>
        <p:spPr>
          <a:xfrm flipH="1">
            <a:off x="3311081" y="19783063"/>
            <a:ext cx="881355" cy="0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>
            <a:extLst>
              <a:ext uri="{FF2B5EF4-FFF2-40B4-BE49-F238E27FC236}">
                <a16:creationId xmlns:a16="http://schemas.microsoft.com/office/drawing/2014/main" id="{976E4A2E-2859-49B8-ACEC-D71029ABC24F}"/>
              </a:ext>
            </a:extLst>
          </p:cNvPr>
          <p:cNvCxnSpPr>
            <a:cxnSpLocks/>
          </p:cNvCxnSpPr>
          <p:nvPr/>
        </p:nvCxnSpPr>
        <p:spPr>
          <a:xfrm>
            <a:off x="5124905" y="23829126"/>
            <a:ext cx="708736" cy="0"/>
          </a:xfrm>
          <a:prstGeom prst="straightConnector1">
            <a:avLst/>
          </a:prstGeom>
          <a:ln w="508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41863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4623</TotalTime>
  <Words>216</Words>
  <Application>Microsoft Office PowerPoint</Application>
  <PresentationFormat>Custom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ＭＳ Ｐゴシック</vt:lpstr>
      <vt:lpstr>Arial</vt:lpstr>
      <vt:lpstr>Calibri</vt:lpstr>
      <vt:lpstr>Century Gothic</vt:lpstr>
      <vt:lpstr>Wingdings 3</vt:lpstr>
      <vt:lpstr>Ion Boardroom</vt:lpstr>
      <vt:lpstr>PowerPoint Presentation</vt:lpstr>
    </vt:vector>
  </TitlesOfParts>
  <Company>HubSpot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Demond Wong</dc:creator>
  <cp:lastModifiedBy>Lourdes Arce Espinoza</cp:lastModifiedBy>
  <cp:revision>136</cp:revision>
  <dcterms:created xsi:type="dcterms:W3CDTF">2013-02-06T15:19:00Z</dcterms:created>
  <dcterms:modified xsi:type="dcterms:W3CDTF">2019-03-26T17:01:41Z</dcterms:modified>
</cp:coreProperties>
</file>