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57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1513"/>
    <a:srgbClr val="F0D47F"/>
    <a:srgbClr val="2C6060"/>
    <a:srgbClr val="84100E"/>
    <a:srgbClr val="FFFFFF"/>
    <a:srgbClr val="B31166"/>
    <a:srgbClr val="2C2443"/>
    <a:srgbClr val="582C5D"/>
    <a:srgbClr val="3A6D70"/>
    <a:srgbClr val="652F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1210" y="-705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6"/>
            <a:ext cx="5917677" cy="10219032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7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1521" y="7656427"/>
            <a:ext cx="3962396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56876" y="13400619"/>
            <a:ext cx="15439180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149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4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44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11575842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1" y="2363994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4" y="3657602"/>
            <a:ext cx="6177681" cy="1153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1" y="20003262"/>
            <a:ext cx="6422005" cy="407270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86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637596"/>
            <a:ext cx="6422004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30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2313431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1" y="12588650"/>
            <a:ext cx="2313431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9941328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0"/>
            <a:ext cx="2326750" cy="115534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0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12588650"/>
            <a:ext cx="2313740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2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1" y="16718382"/>
            <a:ext cx="2295329" cy="263184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2" y="9956800"/>
            <a:ext cx="2012937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40" y="19392832"/>
            <a:ext cx="2309279" cy="470668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16718376"/>
            <a:ext cx="2291674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9947336"/>
            <a:ext cx="2025182" cy="57988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19392836"/>
            <a:ext cx="2317790" cy="475349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666092"/>
            <a:ext cx="2304671" cy="2726736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9956800"/>
            <a:ext cx="2018838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92838"/>
            <a:ext cx="2304671" cy="47577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0"/>
            <a:ext cx="0" cy="1419374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75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63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5791198"/>
            <a:ext cx="1119474" cy="18287996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36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4" y="9030354"/>
            <a:ext cx="3101763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29070"/>
            <a:ext cx="3054653" cy="12081380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5644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919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1" y="9956796"/>
            <a:ext cx="3636979" cy="1412241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21298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12992162"/>
            <a:ext cx="3636978" cy="110870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9955000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2162"/>
            <a:ext cx="3636980" cy="1109563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7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794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811524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12347380"/>
            <a:ext cx="2712590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205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72450"/>
            <a:ext cx="3001938" cy="645234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1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6"/>
            <a:ext cx="6345260" cy="14122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2" y="25508390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25492782"/>
            <a:ext cx="3859795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6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8" r:id="rId1"/>
    <p:sldLayoutId id="2147484359" r:id="rId2"/>
    <p:sldLayoutId id="2147484360" r:id="rId3"/>
    <p:sldLayoutId id="2147484361" r:id="rId4"/>
    <p:sldLayoutId id="2147484362" r:id="rId5"/>
    <p:sldLayoutId id="2147484363" r:id="rId6"/>
    <p:sldLayoutId id="2147484364" r:id="rId7"/>
    <p:sldLayoutId id="2147484365" r:id="rId8"/>
    <p:sldLayoutId id="2147484366" r:id="rId9"/>
    <p:sldLayoutId id="2147484367" r:id="rId10"/>
    <p:sldLayoutId id="2147484368" r:id="rId11"/>
    <p:sldLayoutId id="2147484369" r:id="rId12"/>
    <p:sldLayoutId id="2147484370" r:id="rId13"/>
    <p:sldLayoutId id="2147484371" r:id="rId14"/>
    <p:sldLayoutId id="2147484372" r:id="rId15"/>
    <p:sldLayoutId id="2147484373" r:id="rId16"/>
    <p:sldLayoutId id="214748437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Ribbon 4"/>
          <p:cNvSpPr/>
          <p:nvPr/>
        </p:nvSpPr>
        <p:spPr>
          <a:xfrm rot="10800000">
            <a:off x="-93664" y="555979"/>
            <a:ext cx="9144001" cy="2316602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736453" y="3447679"/>
            <a:ext cx="3642041" cy="541338"/>
            <a:chOff x="1524000" y="5003800"/>
            <a:chExt cx="9448800" cy="1320800"/>
          </a:xfrm>
          <a:solidFill>
            <a:schemeClr val="bg1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409786" y="818321"/>
            <a:ext cx="617560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Consejos</a:t>
            </a:r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combatir</a:t>
            </a:r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el </a:t>
            </a:r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estreñimiento</a:t>
            </a:r>
            <a:endParaRPr lang="en-US" sz="40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869376" y="4379165"/>
            <a:ext cx="7256423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chemeClr val="bg1"/>
                </a:solidFill>
              </a:rPr>
              <a:t>El </a:t>
            </a:r>
            <a:r>
              <a:rPr lang="en-US" sz="3200" b="1" dirty="0" err="1">
                <a:solidFill>
                  <a:schemeClr val="bg1"/>
                </a:solidFill>
              </a:rPr>
              <a:t>estreñimiento</a:t>
            </a:r>
            <a:r>
              <a:rPr lang="en-US" sz="3200" b="1" dirty="0">
                <a:solidFill>
                  <a:schemeClr val="bg1"/>
                </a:solidFill>
              </a:rPr>
              <a:t> es una de las </a:t>
            </a:r>
            <a:r>
              <a:rPr lang="en-US" sz="3200" b="1" dirty="0" err="1">
                <a:solidFill>
                  <a:schemeClr val="bg1"/>
                </a:solidFill>
              </a:rPr>
              <a:t>molestias</a:t>
            </a:r>
            <a:r>
              <a:rPr lang="en-US" sz="3200" b="1" dirty="0">
                <a:solidFill>
                  <a:schemeClr val="bg1"/>
                </a:solidFill>
              </a:rPr>
              <a:t> del </a:t>
            </a:r>
            <a:r>
              <a:rPr lang="en-US" sz="3200" b="1" dirty="0" err="1">
                <a:solidFill>
                  <a:schemeClr val="bg1"/>
                </a:solidFill>
              </a:rPr>
              <a:t>sistema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digestivo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más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comunes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en</a:t>
            </a:r>
            <a:r>
              <a:rPr lang="en-US" sz="3200" b="1" dirty="0">
                <a:solidFill>
                  <a:schemeClr val="bg1"/>
                </a:solidFill>
              </a:rPr>
              <a:t> la población. </a:t>
            </a:r>
            <a:r>
              <a:rPr lang="en-US" sz="3200" b="1" dirty="0" err="1">
                <a:solidFill>
                  <a:schemeClr val="bg1"/>
                </a:solidFill>
              </a:rPr>
              <a:t>Su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aparición</a:t>
            </a:r>
            <a:r>
              <a:rPr lang="en-US" sz="3200" b="1" dirty="0">
                <a:solidFill>
                  <a:schemeClr val="bg1"/>
                </a:solidFill>
              </a:rPr>
              <a:t> se debe al </a:t>
            </a:r>
            <a:r>
              <a:rPr lang="en-US" sz="3200" b="1" dirty="0" err="1">
                <a:solidFill>
                  <a:schemeClr val="bg1"/>
                </a:solidFill>
              </a:rPr>
              <a:t>sedentarismo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dieta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rica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en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grasas</a:t>
            </a:r>
            <a:r>
              <a:rPr lang="en-US" sz="3200" b="1" dirty="0">
                <a:solidFill>
                  <a:schemeClr val="bg1"/>
                </a:solidFill>
              </a:rPr>
              <a:t> o </a:t>
            </a:r>
            <a:r>
              <a:rPr lang="en-US" sz="3200" b="1" dirty="0" err="1">
                <a:solidFill>
                  <a:schemeClr val="bg1"/>
                </a:solidFill>
              </a:rPr>
              <a:t>carbohidratos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consumo</a:t>
            </a:r>
            <a:r>
              <a:rPr lang="en-US" sz="3200" b="1" dirty="0">
                <a:solidFill>
                  <a:schemeClr val="bg1"/>
                </a:solidFill>
              </a:rPr>
              <a:t> de </a:t>
            </a:r>
            <a:r>
              <a:rPr lang="en-US" sz="3200" b="1" dirty="0" err="1">
                <a:solidFill>
                  <a:schemeClr val="bg1"/>
                </a:solidFill>
              </a:rPr>
              <a:t>ciertos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fármacos</a:t>
            </a:r>
            <a:r>
              <a:rPr lang="en-US" sz="3200" b="1" dirty="0">
                <a:solidFill>
                  <a:schemeClr val="bg1"/>
                </a:solidFill>
              </a:rPr>
              <a:t> y </a:t>
            </a:r>
            <a:r>
              <a:rPr lang="en-US" sz="3200" b="1" dirty="0" err="1">
                <a:solidFill>
                  <a:schemeClr val="bg1"/>
                </a:solidFill>
              </a:rPr>
              <a:t>estrés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636498" y="8872061"/>
            <a:ext cx="6065134" cy="13849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s-CR" sz="2800" b="1" dirty="0"/>
              <a:t>Se considera estreñimiento cuando las deposiciones tienen una frecuencia inferior a 3 veces a la semana.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53891" y="26656378"/>
            <a:ext cx="39576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¡CONSTRUYAMOS SALUD JUNTOS!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D1209C6-DDD3-4C44-B0B7-67C595C5A11B}"/>
              </a:ext>
            </a:extLst>
          </p:cNvPr>
          <p:cNvSpPr txBox="1"/>
          <p:nvPr/>
        </p:nvSpPr>
        <p:spPr>
          <a:xfrm>
            <a:off x="406563" y="10628406"/>
            <a:ext cx="8330870" cy="584775"/>
          </a:xfrm>
          <a:prstGeom prst="rect">
            <a:avLst/>
          </a:prstGeom>
          <a:solidFill>
            <a:srgbClr val="84100E"/>
          </a:solidFill>
        </p:spPr>
        <p:txBody>
          <a:bodyPr wrap="none" rtlCol="0">
            <a:spAutoFit/>
          </a:bodyPr>
          <a:lstStyle/>
          <a:p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CONSEJOS PARA DISMINUIR EL ESTREÑIMIENTO</a:t>
            </a:r>
          </a:p>
        </p:txBody>
      </p:sp>
      <p:sp>
        <p:nvSpPr>
          <p:cNvPr id="109" name="TextBox 112">
            <a:extLst>
              <a:ext uri="{FF2B5EF4-FFF2-40B4-BE49-F238E27FC236}">
                <a16:creationId xmlns:a16="http://schemas.microsoft.com/office/drawing/2014/main" id="{49B83CBD-FC57-46FE-A14C-A4F644566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192" y="26629849"/>
            <a:ext cx="288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MÉDICO UNED</a:t>
            </a:r>
          </a:p>
        </p:txBody>
      </p:sp>
      <p:sp>
        <p:nvSpPr>
          <p:cNvPr id="14339" name="Rectangle 14338">
            <a:extLst>
              <a:ext uri="{FF2B5EF4-FFF2-40B4-BE49-F238E27FC236}">
                <a16:creationId xmlns:a16="http://schemas.microsoft.com/office/drawing/2014/main" id="{FC8C6383-8C09-493F-865E-8013A3A34DE2}"/>
              </a:ext>
            </a:extLst>
          </p:cNvPr>
          <p:cNvSpPr/>
          <p:nvPr/>
        </p:nvSpPr>
        <p:spPr>
          <a:xfrm>
            <a:off x="3868668" y="11750319"/>
            <a:ext cx="5003102" cy="1200329"/>
          </a:xfrm>
          <a:prstGeom prst="rect">
            <a:avLst/>
          </a:prstGeom>
          <a:solidFill>
            <a:srgbClr val="2C6060"/>
          </a:solidFill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Consuma más frutas y vegetales, ya que contienen alto contenido de fibra que facilitará el tránsito intestinal</a:t>
            </a:r>
          </a:p>
        </p:txBody>
      </p:sp>
      <p:sp>
        <p:nvSpPr>
          <p:cNvPr id="14343" name="Rectangle 14342">
            <a:extLst>
              <a:ext uri="{FF2B5EF4-FFF2-40B4-BE49-F238E27FC236}">
                <a16:creationId xmlns:a16="http://schemas.microsoft.com/office/drawing/2014/main" id="{3A257860-FD9D-4A6F-9C61-C4E2DD1D002F}"/>
              </a:ext>
            </a:extLst>
          </p:cNvPr>
          <p:cNvSpPr/>
          <p:nvPr/>
        </p:nvSpPr>
        <p:spPr>
          <a:xfrm>
            <a:off x="167957" y="13476404"/>
            <a:ext cx="4572000" cy="830997"/>
          </a:xfrm>
          <a:prstGeom prst="rect">
            <a:avLst/>
          </a:prstGeom>
          <a:solidFill>
            <a:srgbClr val="F0D47F"/>
          </a:solidFill>
        </p:spPr>
        <p:txBody>
          <a:bodyPr>
            <a:spAutoFit/>
          </a:bodyPr>
          <a:lstStyle/>
          <a:p>
            <a:pPr algn="just"/>
            <a:r>
              <a:rPr lang="es-CR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Consuma más agua,  esto ayudará a que las heces sean más suaves</a:t>
            </a:r>
          </a:p>
        </p:txBody>
      </p:sp>
      <p:sp>
        <p:nvSpPr>
          <p:cNvPr id="14344" name="Rectangle 14343">
            <a:extLst>
              <a:ext uri="{FF2B5EF4-FFF2-40B4-BE49-F238E27FC236}">
                <a16:creationId xmlns:a16="http://schemas.microsoft.com/office/drawing/2014/main" id="{AADE176C-3A34-4F09-9AFB-586A9F73F84C}"/>
              </a:ext>
            </a:extLst>
          </p:cNvPr>
          <p:cNvSpPr/>
          <p:nvPr/>
        </p:nvSpPr>
        <p:spPr>
          <a:xfrm>
            <a:off x="4497587" y="14606084"/>
            <a:ext cx="4353827" cy="1938992"/>
          </a:xfrm>
          <a:prstGeom prst="rect">
            <a:avLst/>
          </a:prstGeom>
          <a:solidFill>
            <a:srgbClr val="84100E"/>
          </a:solidFill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Realice ejercicio, la actividad física favorece el tránsito intestinal, dedique cerca de 30 minutos a realizar alguna actividad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FF6209-283E-4C66-BE10-6A74CCCF17EA}"/>
              </a:ext>
            </a:extLst>
          </p:cNvPr>
          <p:cNvSpPr txBox="1"/>
          <p:nvPr/>
        </p:nvSpPr>
        <p:spPr>
          <a:xfrm>
            <a:off x="798711" y="14975416"/>
            <a:ext cx="2935502" cy="1569660"/>
          </a:xfrm>
          <a:prstGeom prst="rect">
            <a:avLst/>
          </a:prstGeom>
          <a:solidFill>
            <a:srgbClr val="2C6060"/>
          </a:solidFill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se salte comidas y elija cereales, panes y pastas integrales que aportan fibra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93B695-AA1E-4A54-B689-70FE0B2DAF71}"/>
              </a:ext>
            </a:extLst>
          </p:cNvPr>
          <p:cNvSpPr/>
          <p:nvPr/>
        </p:nvSpPr>
        <p:spPr>
          <a:xfrm>
            <a:off x="422252" y="17080454"/>
            <a:ext cx="8315181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Para aliviar las molestias causadas por el estreñimiento, puede realizar un masaje abdominal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02B3AE-AA58-498D-8CFC-035AC06F9979}"/>
              </a:ext>
            </a:extLst>
          </p:cNvPr>
          <p:cNvSpPr/>
          <p:nvPr/>
        </p:nvSpPr>
        <p:spPr>
          <a:xfrm>
            <a:off x="4165433" y="20090918"/>
            <a:ext cx="4572000" cy="2554545"/>
          </a:xfrm>
          <a:prstGeom prst="rect">
            <a:avLst/>
          </a:prstGeom>
          <a:solidFill>
            <a:srgbClr val="84100E"/>
          </a:solidFill>
        </p:spPr>
        <p:txBody>
          <a:bodyPr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los dedos estirados y juntos realice  movimientos de presión y empuje alrededor del intestino. Se recomienda realizarlos en el sentido de las agujas del reloj empezando por la derecha del abdomen, siguiendo por la parte superior del ombligo y descendiendo por la izquierda.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C53063-9851-4B36-BA11-53172DDDE098}"/>
              </a:ext>
            </a:extLst>
          </p:cNvPr>
          <p:cNvSpPr/>
          <p:nvPr/>
        </p:nvSpPr>
        <p:spPr>
          <a:xfrm>
            <a:off x="232601" y="22914765"/>
            <a:ext cx="4572000" cy="1631216"/>
          </a:xfrm>
          <a:prstGeom prst="rect">
            <a:avLst/>
          </a:prstGeom>
          <a:solidFill>
            <a:srgbClr val="F0D47F"/>
          </a:solidFill>
        </p:spPr>
        <p:txBody>
          <a:bodyPr>
            <a:spAutoFit/>
          </a:bodyPr>
          <a:lstStyle/>
          <a:p>
            <a:pPr algn="just"/>
            <a:r>
              <a:rPr lang="es-CR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 movimientos deben ser lentos y la presión no demasiado intensa.</a:t>
            </a:r>
          </a:p>
          <a:p>
            <a:pPr algn="just"/>
            <a:r>
              <a:rPr lang="es-CR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coloque aceites o cremas, pues no permiten ejercer la presión necesaria sobre el intestino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BF2884-4A51-4BD8-8387-5040C9FB75A8}"/>
              </a:ext>
            </a:extLst>
          </p:cNvPr>
          <p:cNvSpPr txBox="1"/>
          <p:nvPr/>
        </p:nvSpPr>
        <p:spPr>
          <a:xfrm>
            <a:off x="281999" y="18606030"/>
            <a:ext cx="3728650" cy="1323439"/>
          </a:xfrm>
          <a:prstGeom prst="rect">
            <a:avLst/>
          </a:prstGeom>
          <a:solidFill>
            <a:srgbClr val="2C606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Acuéstese boca arriba con las piernas flexionadas, esta posición le permitirá relajar los músculos del abdomen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727F71-FEB6-473B-9C44-1B6D51C12BBA}"/>
              </a:ext>
            </a:extLst>
          </p:cNvPr>
          <p:cNvSpPr/>
          <p:nvPr/>
        </p:nvSpPr>
        <p:spPr>
          <a:xfrm>
            <a:off x="4123581" y="25037302"/>
            <a:ext cx="4572000" cy="923330"/>
          </a:xfrm>
          <a:prstGeom prst="rect">
            <a:avLst/>
          </a:prstGeom>
          <a:solidFill>
            <a:srgbClr val="2C6060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automasaje debe realizarse una hora después de comer.  Repita los pasos anteriores hasta completar 10 minutos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CE9A63-E96F-40FC-A2F8-AADC61FB0C5E}"/>
              </a:ext>
            </a:extLst>
          </p:cNvPr>
          <p:cNvSpPr txBox="1"/>
          <p:nvPr/>
        </p:nvSpPr>
        <p:spPr>
          <a:xfrm>
            <a:off x="3414913" y="17873931"/>
            <a:ext cx="2457211" cy="461665"/>
          </a:xfrm>
          <a:prstGeom prst="rect">
            <a:avLst/>
          </a:prstGeom>
          <a:solidFill>
            <a:srgbClr val="F0D47F"/>
          </a:solidFill>
        </p:spPr>
        <p:txBody>
          <a:bodyPr wrap="none" rtlCol="0">
            <a:spAutoFit/>
          </a:bodyPr>
          <a:lstStyle/>
          <a:p>
            <a:r>
              <a:rPr lang="es-CR" sz="2400" b="1" dirty="0">
                <a:latin typeface="Calibri" panose="020F0502020204030204" pitchFamily="34" charset="0"/>
                <a:cs typeface="Calibri" panose="020F0502020204030204" pitchFamily="34" charset="0"/>
              </a:rPr>
              <a:t>Siga estos pasos:  </a:t>
            </a:r>
          </a:p>
        </p:txBody>
      </p:sp>
      <p:pic>
        <p:nvPicPr>
          <p:cNvPr id="1026" name="Picture 2" descr="Resultado de imagen para abdomen">
            <a:extLst>
              <a:ext uri="{FF2B5EF4-FFF2-40B4-BE49-F238E27FC236}">
                <a16:creationId xmlns:a16="http://schemas.microsoft.com/office/drawing/2014/main" id="{0A2F4ABC-6C6C-4CE8-812F-BB9156D202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1" r="8624"/>
          <a:stretch/>
        </p:blipFill>
        <p:spPr bwMode="auto">
          <a:xfrm>
            <a:off x="983847" y="20325422"/>
            <a:ext cx="2431065" cy="204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9D10868-C77B-4819-A68A-2F32AB67BD51}"/>
              </a:ext>
            </a:extLst>
          </p:cNvPr>
          <p:cNvCxnSpPr/>
          <p:nvPr/>
        </p:nvCxnSpPr>
        <p:spPr>
          <a:xfrm flipV="1">
            <a:off x="1502795" y="21275593"/>
            <a:ext cx="0" cy="312516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93E7D9E-A531-436A-982C-CE27521B2A2A}"/>
              </a:ext>
            </a:extLst>
          </p:cNvPr>
          <p:cNvCxnSpPr/>
          <p:nvPr/>
        </p:nvCxnSpPr>
        <p:spPr>
          <a:xfrm flipV="1">
            <a:off x="1533320" y="21750760"/>
            <a:ext cx="0" cy="312516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42FE165-6955-49D9-AA8F-E021E57D5334}"/>
              </a:ext>
            </a:extLst>
          </p:cNvPr>
          <p:cNvCxnSpPr/>
          <p:nvPr/>
        </p:nvCxnSpPr>
        <p:spPr>
          <a:xfrm flipV="1">
            <a:off x="1502795" y="20846006"/>
            <a:ext cx="0" cy="312516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6BA6795-59B6-4684-9EBA-065BDEB7D695}"/>
              </a:ext>
            </a:extLst>
          </p:cNvPr>
          <p:cNvCxnSpPr>
            <a:cxnSpLocks/>
          </p:cNvCxnSpPr>
          <p:nvPr/>
        </p:nvCxnSpPr>
        <p:spPr>
          <a:xfrm>
            <a:off x="1734559" y="20846006"/>
            <a:ext cx="353456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48AC803-0368-4E27-976F-C6C8A89BC4CF}"/>
              </a:ext>
            </a:extLst>
          </p:cNvPr>
          <p:cNvCxnSpPr>
            <a:cxnSpLocks/>
          </p:cNvCxnSpPr>
          <p:nvPr/>
        </p:nvCxnSpPr>
        <p:spPr>
          <a:xfrm>
            <a:off x="2298968" y="20846006"/>
            <a:ext cx="353456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36A0067-601D-4691-A9C9-E0FE409B84D8}"/>
              </a:ext>
            </a:extLst>
          </p:cNvPr>
          <p:cNvCxnSpPr>
            <a:cxnSpLocks/>
          </p:cNvCxnSpPr>
          <p:nvPr/>
        </p:nvCxnSpPr>
        <p:spPr>
          <a:xfrm>
            <a:off x="2772766" y="20982985"/>
            <a:ext cx="0" cy="351074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68FDE6B-A6BE-4D7B-BFB4-A38CC0291297}"/>
              </a:ext>
            </a:extLst>
          </p:cNvPr>
          <p:cNvCxnSpPr>
            <a:cxnSpLocks/>
          </p:cNvCxnSpPr>
          <p:nvPr/>
        </p:nvCxnSpPr>
        <p:spPr>
          <a:xfrm>
            <a:off x="2774144" y="21431851"/>
            <a:ext cx="0" cy="351074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7CE8E4F-1734-42DD-978D-94DB178A0A20}"/>
              </a:ext>
            </a:extLst>
          </p:cNvPr>
          <p:cNvCxnSpPr>
            <a:cxnSpLocks/>
          </p:cNvCxnSpPr>
          <p:nvPr/>
        </p:nvCxnSpPr>
        <p:spPr>
          <a:xfrm>
            <a:off x="2774144" y="21874211"/>
            <a:ext cx="0" cy="351074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0725821-2A5A-4A28-91B8-8BC009592966}"/>
              </a:ext>
            </a:extLst>
          </p:cNvPr>
          <p:cNvCxnSpPr>
            <a:cxnSpLocks/>
          </p:cNvCxnSpPr>
          <p:nvPr/>
        </p:nvCxnSpPr>
        <p:spPr>
          <a:xfrm flipH="1">
            <a:off x="2254447" y="22225285"/>
            <a:ext cx="307299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2EB8056-79B0-4195-8361-AE422CD6AAE7}"/>
              </a:ext>
            </a:extLst>
          </p:cNvPr>
          <p:cNvSpPr/>
          <p:nvPr/>
        </p:nvSpPr>
        <p:spPr>
          <a:xfrm>
            <a:off x="4572000" y="18863306"/>
            <a:ext cx="775504" cy="744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F886E5-6D92-4577-AA17-FC51DA024E5B}"/>
              </a:ext>
            </a:extLst>
          </p:cNvPr>
          <p:cNvCxnSpPr/>
          <p:nvPr/>
        </p:nvCxnSpPr>
        <p:spPr>
          <a:xfrm>
            <a:off x="5212941" y="19318129"/>
            <a:ext cx="1620455" cy="0"/>
          </a:xfrm>
          <a:prstGeom prst="line">
            <a:avLst/>
          </a:prstGeom>
          <a:ln w="342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6" name="Straight Connector 14335">
            <a:extLst>
              <a:ext uri="{FF2B5EF4-FFF2-40B4-BE49-F238E27FC236}">
                <a16:creationId xmlns:a16="http://schemas.microsoft.com/office/drawing/2014/main" id="{4D9262AD-F365-4176-9931-407D3A17548A}"/>
              </a:ext>
            </a:extLst>
          </p:cNvPr>
          <p:cNvCxnSpPr/>
          <p:nvPr/>
        </p:nvCxnSpPr>
        <p:spPr>
          <a:xfrm flipV="1">
            <a:off x="6740664" y="18659669"/>
            <a:ext cx="733673" cy="658460"/>
          </a:xfrm>
          <a:prstGeom prst="line">
            <a:avLst/>
          </a:prstGeom>
          <a:ln w="133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B9D8367-B512-409B-BDD4-3C823D985EF2}"/>
              </a:ext>
            </a:extLst>
          </p:cNvPr>
          <p:cNvCxnSpPr>
            <a:cxnSpLocks/>
          </p:cNvCxnSpPr>
          <p:nvPr/>
        </p:nvCxnSpPr>
        <p:spPr>
          <a:xfrm>
            <a:off x="7484932" y="18647950"/>
            <a:ext cx="651462" cy="719508"/>
          </a:xfrm>
          <a:prstGeom prst="line">
            <a:avLst/>
          </a:prstGeom>
          <a:ln w="133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C6307C1-94A7-4615-89EF-A174896ED480}"/>
              </a:ext>
            </a:extLst>
          </p:cNvPr>
          <p:cNvCxnSpPr>
            <a:cxnSpLocks/>
          </p:cNvCxnSpPr>
          <p:nvPr/>
        </p:nvCxnSpPr>
        <p:spPr>
          <a:xfrm flipV="1">
            <a:off x="6893064" y="18904721"/>
            <a:ext cx="581273" cy="501096"/>
          </a:xfrm>
          <a:prstGeom prst="line">
            <a:avLst/>
          </a:prstGeom>
          <a:ln w="133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D2C913D-1D3B-4756-949B-1B712E4F360F}"/>
              </a:ext>
            </a:extLst>
          </p:cNvPr>
          <p:cNvCxnSpPr>
            <a:cxnSpLocks/>
          </p:cNvCxnSpPr>
          <p:nvPr/>
        </p:nvCxnSpPr>
        <p:spPr>
          <a:xfrm>
            <a:off x="7484932" y="18913748"/>
            <a:ext cx="651462" cy="719508"/>
          </a:xfrm>
          <a:prstGeom prst="line">
            <a:avLst/>
          </a:prstGeom>
          <a:ln w="133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53" name="Graphic 14352" descr="Raised hand">
            <a:extLst>
              <a:ext uri="{FF2B5EF4-FFF2-40B4-BE49-F238E27FC236}">
                <a16:creationId xmlns:a16="http://schemas.microsoft.com/office/drawing/2014/main" id="{413093C7-B05D-4C8C-BF67-903E1345E8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9711" y="22945256"/>
            <a:ext cx="1423685" cy="1615187"/>
          </a:xfrm>
          <a:prstGeom prst="rect">
            <a:avLst/>
          </a:prstGeom>
        </p:spPr>
      </p:pic>
      <p:pic>
        <p:nvPicPr>
          <p:cNvPr id="14356" name="Graphic 14355" descr="Fork and knife">
            <a:extLst>
              <a:ext uri="{FF2B5EF4-FFF2-40B4-BE49-F238E27FC236}">
                <a16:creationId xmlns:a16="http://schemas.microsoft.com/office/drawing/2014/main" id="{7034E69F-750A-4BB5-A13C-5E7B4A72A3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7011" y="11813786"/>
            <a:ext cx="914400" cy="914400"/>
          </a:xfrm>
          <a:prstGeom prst="rect">
            <a:avLst/>
          </a:prstGeom>
        </p:spPr>
      </p:pic>
      <p:pic>
        <p:nvPicPr>
          <p:cNvPr id="14358" name="Graphic 14357" descr="Apple">
            <a:extLst>
              <a:ext uri="{FF2B5EF4-FFF2-40B4-BE49-F238E27FC236}">
                <a16:creationId xmlns:a16="http://schemas.microsoft.com/office/drawing/2014/main" id="{E7710615-9274-48BD-A8D1-EB6D4D0678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52424" y="12205203"/>
            <a:ext cx="914400" cy="914400"/>
          </a:xfrm>
          <a:prstGeom prst="rect">
            <a:avLst/>
          </a:prstGeom>
        </p:spPr>
      </p:pic>
      <p:pic>
        <p:nvPicPr>
          <p:cNvPr id="14360" name="Graphic 14359" descr="Bowl">
            <a:extLst>
              <a:ext uri="{FF2B5EF4-FFF2-40B4-BE49-F238E27FC236}">
                <a16:creationId xmlns:a16="http://schemas.microsoft.com/office/drawing/2014/main" id="{832DE35F-B7E3-49D9-98DC-972908A26AE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84768" y="113520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4700</TotalTime>
  <Words>186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Century Gothic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144</cp:revision>
  <dcterms:created xsi:type="dcterms:W3CDTF">2013-02-06T15:19:00Z</dcterms:created>
  <dcterms:modified xsi:type="dcterms:W3CDTF">2019-03-26T19:54:16Z</dcterms:modified>
</cp:coreProperties>
</file>