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62" r:id="rId2"/>
  </p:sldIdLst>
  <p:sldSz cx="9144000" cy="27432000"/>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864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9493"/>
    <a:srgbClr val="3F3051"/>
    <a:srgbClr val="D63836"/>
    <a:srgbClr val="DBDBDB"/>
    <a:srgbClr val="FF0000"/>
    <a:srgbClr val="EEECE1"/>
    <a:srgbClr val="DC9800"/>
    <a:srgbClr val="D9614C"/>
    <a:srgbClr val="CA2B1C"/>
    <a:srgbClr val="FFD46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0" d="100"/>
          <a:sy n="60" d="100"/>
        </p:scale>
        <p:origin x="2098" y="-3629"/>
      </p:cViewPr>
      <p:guideLst>
        <p:guide orient="horz" pos="864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609A9D-0670-9C40-AE4E-73EAF296F82C}" type="datetimeFigureOut">
              <a:rPr lang="en-US" smtClean="0"/>
              <a:t>2/18/2020</a:t>
            </a:fld>
            <a:endParaRPr lang="en-US"/>
          </a:p>
        </p:txBody>
      </p:sp>
      <p:sp>
        <p:nvSpPr>
          <p:cNvPr id="4" name="Slide Image Placeholder 3"/>
          <p:cNvSpPr>
            <a:spLocks noGrp="1" noRot="1" noChangeAspect="1"/>
          </p:cNvSpPr>
          <p:nvPr>
            <p:ph type="sldImg" idx="2"/>
          </p:nvPr>
        </p:nvSpPr>
        <p:spPr>
          <a:xfrm>
            <a:off x="2857500" y="685800"/>
            <a:ext cx="1143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381086-02C1-E749-81E8-133770756C29}" type="slidenum">
              <a:rPr lang="en-US" smtClean="0"/>
              <a:t>‹#›</a:t>
            </a:fld>
            <a:endParaRPr lang="en-US"/>
          </a:p>
        </p:txBody>
      </p:sp>
    </p:spTree>
    <p:extLst>
      <p:ext uri="{BB962C8B-B14F-4D97-AF65-F5344CB8AC3E}">
        <p14:creationId xmlns:p14="http://schemas.microsoft.com/office/powerpoint/2010/main" val="19685187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5362"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wrap="square" numCol="1" anchor="t" anchorCtr="0" compatLnSpc="1">
            <a:prstTxWarp prst="textNoShape">
              <a:avLst/>
            </a:prstTxWarp>
          </a:bodyPr>
          <a:lstStyle/>
          <a:p>
            <a:pPr eaLnBrk="1" hangingPunct="1"/>
            <a:endParaRPr lang="en-US" dirty="0">
              <a:latin typeface="Calibri" charset="0"/>
            </a:endParaRPr>
          </a:p>
        </p:txBody>
      </p:sp>
      <p:sp>
        <p:nvSpPr>
          <p:cNvPr id="15363"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fld id="{275C354A-C592-0F4A-9236-26999CED0343}" type="slidenum">
              <a:rPr lang="en-US" sz="1200">
                <a:solidFill>
                  <a:prstClr val="black"/>
                </a:solidFill>
              </a:rPr>
              <a:pPr eaLnBrk="1" hangingPunct="1"/>
              <a:t>1</a:t>
            </a:fld>
            <a:endParaRPr 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521702"/>
            <a:ext cx="7772400" cy="5880100"/>
          </a:xfrm>
        </p:spPr>
        <p:txBody>
          <a:bodyPr/>
          <a:lstStyle/>
          <a:p>
            <a:r>
              <a:rPr lang="en-US"/>
              <a:t>Click to edit Master title style</a:t>
            </a:r>
          </a:p>
        </p:txBody>
      </p:sp>
      <p:sp>
        <p:nvSpPr>
          <p:cNvPr id="3" name="Subtitle 2"/>
          <p:cNvSpPr>
            <a:spLocks noGrp="1"/>
          </p:cNvSpPr>
          <p:nvPr>
            <p:ph type="subTitle" idx="1"/>
          </p:nvPr>
        </p:nvSpPr>
        <p:spPr>
          <a:xfrm>
            <a:off x="1371600" y="15544800"/>
            <a:ext cx="6400800" cy="70104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BDB3C7D0-326F-BF44-8A7E-B87DE22CBED5}" type="datetimeFigureOut">
              <a:rPr lang="en-US"/>
              <a:pPr>
                <a:defRPr/>
              </a:pPr>
              <a:t>2/18/2020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defRPr/>
            </a:lvl1pPr>
          </a:lstStyle>
          <a:p>
            <a:pPr>
              <a:defRPr/>
            </a:pPr>
            <a:fld id="{779A7EC3-479F-B840-B064-E6EAA7B1EC25}" type="slidenum">
              <a:rPr lang="en-US"/>
              <a:pPr>
                <a:defRPr/>
              </a:pPr>
              <a:t>‹#›</a:t>
            </a:fld>
            <a:endParaRPr lang="en-US"/>
          </a:p>
        </p:txBody>
      </p:sp>
    </p:spTree>
    <p:extLst>
      <p:ext uri="{BB962C8B-B14F-4D97-AF65-F5344CB8AC3E}">
        <p14:creationId xmlns:p14="http://schemas.microsoft.com/office/powerpoint/2010/main" val="4049157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B519059-2B64-2541-9124-181DCAB785D3}" type="datetimeFigureOut">
              <a:rPr lang="en-US"/>
              <a:pPr>
                <a:defRPr/>
              </a:pPr>
              <a:t>2/18/2020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defRPr/>
            </a:lvl1pPr>
          </a:lstStyle>
          <a:p>
            <a:pPr>
              <a:defRPr/>
            </a:pPr>
            <a:fld id="{C0935D9B-C2D5-EC4C-85E6-B33E07A43095}" type="slidenum">
              <a:rPr lang="en-US"/>
              <a:pPr>
                <a:defRPr/>
              </a:pPr>
              <a:t>‹#›</a:t>
            </a:fld>
            <a:endParaRPr lang="en-US"/>
          </a:p>
        </p:txBody>
      </p:sp>
    </p:spTree>
    <p:extLst>
      <p:ext uri="{BB962C8B-B14F-4D97-AF65-F5344CB8AC3E}">
        <p14:creationId xmlns:p14="http://schemas.microsoft.com/office/powerpoint/2010/main" val="3181738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394200"/>
            <a:ext cx="2057400" cy="93624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394200"/>
            <a:ext cx="6019800" cy="93624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7753C22-09B5-7F40-9F29-C20816C3D763}" type="datetimeFigureOut">
              <a:rPr lang="en-US"/>
              <a:pPr>
                <a:defRPr/>
              </a:pPr>
              <a:t>2/18/2020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defRPr/>
            </a:lvl1pPr>
          </a:lstStyle>
          <a:p>
            <a:pPr>
              <a:defRPr/>
            </a:pPr>
            <a:fld id="{01056CD8-1267-6447-ABBD-9A7D1416C4F8}" type="slidenum">
              <a:rPr lang="en-US"/>
              <a:pPr>
                <a:defRPr/>
              </a:pPr>
              <a:t>‹#›</a:t>
            </a:fld>
            <a:endParaRPr lang="en-US"/>
          </a:p>
        </p:txBody>
      </p:sp>
    </p:spTree>
    <p:extLst>
      <p:ext uri="{BB962C8B-B14F-4D97-AF65-F5344CB8AC3E}">
        <p14:creationId xmlns:p14="http://schemas.microsoft.com/office/powerpoint/2010/main" val="1503028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1030939-002F-994E-AE17-7FCA6784A007}" type="datetimeFigureOut">
              <a:rPr lang="en-US"/>
              <a:pPr>
                <a:defRPr/>
              </a:pPr>
              <a:t>2/18/2020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defRPr/>
            </a:lvl1pPr>
          </a:lstStyle>
          <a:p>
            <a:pPr>
              <a:defRPr/>
            </a:pPr>
            <a:fld id="{FE4C66E8-A6C5-6645-B461-F5F8B762A3A0}" type="slidenum">
              <a:rPr lang="en-US"/>
              <a:pPr>
                <a:defRPr/>
              </a:pPr>
              <a:t>‹#›</a:t>
            </a:fld>
            <a:endParaRPr lang="en-US"/>
          </a:p>
        </p:txBody>
      </p:sp>
    </p:spTree>
    <p:extLst>
      <p:ext uri="{BB962C8B-B14F-4D97-AF65-F5344CB8AC3E}">
        <p14:creationId xmlns:p14="http://schemas.microsoft.com/office/powerpoint/2010/main" val="1450460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7627602"/>
            <a:ext cx="7772400" cy="54483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11626854"/>
            <a:ext cx="7772400" cy="600074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08B0DBA-6CBD-7541-B577-C20926A91A3C}" type="datetimeFigureOut">
              <a:rPr lang="en-US"/>
              <a:pPr>
                <a:defRPr/>
              </a:pPr>
              <a:t>2/18/2020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lvl1pPr>
              <a:defRPr/>
            </a:lvl1pPr>
          </a:lstStyle>
          <a:p>
            <a:pPr>
              <a:defRPr/>
            </a:pPr>
            <a:fld id="{0D0710B5-3AF4-2441-9684-FF104F8AA310}" type="slidenum">
              <a:rPr lang="en-US"/>
              <a:pPr>
                <a:defRPr/>
              </a:pPr>
              <a:t>‹#›</a:t>
            </a:fld>
            <a:endParaRPr lang="en-US"/>
          </a:p>
        </p:txBody>
      </p:sp>
    </p:spTree>
    <p:extLst>
      <p:ext uri="{BB962C8B-B14F-4D97-AF65-F5344CB8AC3E}">
        <p14:creationId xmlns:p14="http://schemas.microsoft.com/office/powerpoint/2010/main" val="1715438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5603200"/>
            <a:ext cx="4038600" cy="7241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5603200"/>
            <a:ext cx="4038600" cy="7241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617235F-FF5B-2849-A861-1A865BA37BD8}" type="datetimeFigureOut">
              <a:rPr lang="en-US"/>
              <a:pPr>
                <a:defRPr/>
              </a:pPr>
              <a:t>2/18/2020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7" name="Slide Number Placeholder 5"/>
          <p:cNvSpPr>
            <a:spLocks noGrp="1"/>
          </p:cNvSpPr>
          <p:nvPr>
            <p:ph type="sldNum" sz="quarter" idx="12"/>
          </p:nvPr>
        </p:nvSpPr>
        <p:spPr/>
        <p:txBody>
          <a:bodyPr/>
          <a:lstStyle>
            <a:lvl1pPr>
              <a:defRPr/>
            </a:lvl1pPr>
          </a:lstStyle>
          <a:p>
            <a:pPr>
              <a:defRPr/>
            </a:pPr>
            <a:fld id="{829742CE-0CB1-B943-B3B6-7376FD1DBC96}" type="slidenum">
              <a:rPr lang="en-US"/>
              <a:pPr>
                <a:defRPr/>
              </a:pPr>
              <a:t>‹#›</a:t>
            </a:fld>
            <a:endParaRPr lang="en-US"/>
          </a:p>
        </p:txBody>
      </p:sp>
    </p:spTree>
    <p:extLst>
      <p:ext uri="{BB962C8B-B14F-4D97-AF65-F5344CB8AC3E}">
        <p14:creationId xmlns:p14="http://schemas.microsoft.com/office/powerpoint/2010/main" val="939119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098552"/>
            <a:ext cx="8229600" cy="4572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6140452"/>
            <a:ext cx="4040188" cy="2559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8699500"/>
            <a:ext cx="4040188" cy="158051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6140452"/>
            <a:ext cx="4041775" cy="255904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8699500"/>
            <a:ext cx="4041775" cy="1580515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DA686ABD-8327-8445-9561-069F598D9C48}" type="datetimeFigureOut">
              <a:rPr lang="en-US"/>
              <a:pPr>
                <a:defRPr/>
              </a:pPr>
              <a:t>2/18/2020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9" name="Slide Number Placeholder 5"/>
          <p:cNvSpPr>
            <a:spLocks noGrp="1"/>
          </p:cNvSpPr>
          <p:nvPr>
            <p:ph type="sldNum" sz="quarter" idx="12"/>
          </p:nvPr>
        </p:nvSpPr>
        <p:spPr/>
        <p:txBody>
          <a:bodyPr/>
          <a:lstStyle>
            <a:lvl1pPr>
              <a:defRPr/>
            </a:lvl1pPr>
          </a:lstStyle>
          <a:p>
            <a:pPr>
              <a:defRPr/>
            </a:pPr>
            <a:fld id="{76D19FCB-6E75-904C-9F43-8EC7C3CA9BB6}" type="slidenum">
              <a:rPr lang="en-US"/>
              <a:pPr>
                <a:defRPr/>
              </a:pPr>
              <a:t>‹#›</a:t>
            </a:fld>
            <a:endParaRPr lang="en-US"/>
          </a:p>
        </p:txBody>
      </p:sp>
    </p:spTree>
    <p:extLst>
      <p:ext uri="{BB962C8B-B14F-4D97-AF65-F5344CB8AC3E}">
        <p14:creationId xmlns:p14="http://schemas.microsoft.com/office/powerpoint/2010/main" val="4003548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1B2C272-E9D6-0D42-B48C-64EAAF7AA24E}" type="datetimeFigureOut">
              <a:rPr lang="en-US"/>
              <a:pPr>
                <a:defRPr/>
              </a:pPr>
              <a:t>2/18/2020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5" name="Slide Number Placeholder 5"/>
          <p:cNvSpPr>
            <a:spLocks noGrp="1"/>
          </p:cNvSpPr>
          <p:nvPr>
            <p:ph type="sldNum" sz="quarter" idx="12"/>
          </p:nvPr>
        </p:nvSpPr>
        <p:spPr/>
        <p:txBody>
          <a:bodyPr/>
          <a:lstStyle>
            <a:lvl1pPr>
              <a:defRPr/>
            </a:lvl1pPr>
          </a:lstStyle>
          <a:p>
            <a:pPr>
              <a:defRPr/>
            </a:pPr>
            <a:fld id="{D94BC722-DF12-BB42-90F3-2DFF760AF05A}" type="slidenum">
              <a:rPr lang="en-US"/>
              <a:pPr>
                <a:defRPr/>
              </a:pPr>
              <a:t>‹#›</a:t>
            </a:fld>
            <a:endParaRPr lang="en-US"/>
          </a:p>
        </p:txBody>
      </p:sp>
    </p:spTree>
    <p:extLst>
      <p:ext uri="{BB962C8B-B14F-4D97-AF65-F5344CB8AC3E}">
        <p14:creationId xmlns:p14="http://schemas.microsoft.com/office/powerpoint/2010/main" val="2495492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ABA39AD-D240-4B44-B60E-190A88CA5C4E}" type="datetimeFigureOut">
              <a:rPr lang="en-US"/>
              <a:pPr>
                <a:defRPr/>
              </a:pPr>
              <a:t>2/18/2020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4" name="Slide Number Placeholder 5"/>
          <p:cNvSpPr>
            <a:spLocks noGrp="1"/>
          </p:cNvSpPr>
          <p:nvPr>
            <p:ph type="sldNum" sz="quarter" idx="12"/>
          </p:nvPr>
        </p:nvSpPr>
        <p:spPr/>
        <p:txBody>
          <a:bodyPr/>
          <a:lstStyle>
            <a:lvl1pPr>
              <a:defRPr/>
            </a:lvl1pPr>
          </a:lstStyle>
          <a:p>
            <a:pPr>
              <a:defRPr/>
            </a:pPr>
            <a:fld id="{AA0D7DB8-FFC8-1943-B192-A75AF0B11325}" type="slidenum">
              <a:rPr lang="en-US"/>
              <a:pPr>
                <a:defRPr/>
              </a:pPr>
              <a:t>‹#›</a:t>
            </a:fld>
            <a:endParaRPr lang="en-US"/>
          </a:p>
        </p:txBody>
      </p:sp>
    </p:spTree>
    <p:extLst>
      <p:ext uri="{BB962C8B-B14F-4D97-AF65-F5344CB8AC3E}">
        <p14:creationId xmlns:p14="http://schemas.microsoft.com/office/powerpoint/2010/main" val="998686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092200"/>
            <a:ext cx="3008313" cy="46482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1092202"/>
            <a:ext cx="5111750" cy="2341245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5740402"/>
            <a:ext cx="3008313" cy="187642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2214543D-442E-D34C-9460-CFC411FFB427}" type="datetimeFigureOut">
              <a:rPr lang="en-US"/>
              <a:pPr>
                <a:defRPr/>
              </a:pPr>
              <a:t>2/18/2020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7" name="Slide Number Placeholder 5"/>
          <p:cNvSpPr>
            <a:spLocks noGrp="1"/>
          </p:cNvSpPr>
          <p:nvPr>
            <p:ph type="sldNum" sz="quarter" idx="12"/>
          </p:nvPr>
        </p:nvSpPr>
        <p:spPr/>
        <p:txBody>
          <a:bodyPr/>
          <a:lstStyle>
            <a:lvl1pPr>
              <a:defRPr/>
            </a:lvl1pPr>
          </a:lstStyle>
          <a:p>
            <a:pPr>
              <a:defRPr/>
            </a:pPr>
            <a:fld id="{85FF77CB-D03A-354E-A56C-B28162BBD11E}" type="slidenum">
              <a:rPr lang="en-US"/>
              <a:pPr>
                <a:defRPr/>
              </a:pPr>
              <a:t>‹#›</a:t>
            </a:fld>
            <a:endParaRPr lang="en-US"/>
          </a:p>
        </p:txBody>
      </p:sp>
    </p:spTree>
    <p:extLst>
      <p:ext uri="{BB962C8B-B14F-4D97-AF65-F5344CB8AC3E}">
        <p14:creationId xmlns:p14="http://schemas.microsoft.com/office/powerpoint/2010/main" val="423720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19202400"/>
            <a:ext cx="5486400" cy="226695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2451100"/>
            <a:ext cx="5486400" cy="164592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21469352"/>
            <a:ext cx="5486400" cy="321944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0B3DCE8-5BFF-D342-A4BC-834216828E3C}" type="datetimeFigureOut">
              <a:rPr lang="en-US"/>
              <a:pPr>
                <a:defRPr/>
              </a:pPr>
              <a:t>2/18/2020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latin typeface="Calibri"/>
            </a:endParaRPr>
          </a:p>
        </p:txBody>
      </p:sp>
      <p:sp>
        <p:nvSpPr>
          <p:cNvPr id="7" name="Slide Number Placeholder 5"/>
          <p:cNvSpPr>
            <a:spLocks noGrp="1"/>
          </p:cNvSpPr>
          <p:nvPr>
            <p:ph type="sldNum" sz="quarter" idx="12"/>
          </p:nvPr>
        </p:nvSpPr>
        <p:spPr/>
        <p:txBody>
          <a:bodyPr/>
          <a:lstStyle>
            <a:lvl1pPr>
              <a:defRPr/>
            </a:lvl1pPr>
          </a:lstStyle>
          <a:p>
            <a:pPr>
              <a:defRPr/>
            </a:pPr>
            <a:fld id="{DC9D7DA1-C6ED-4B46-B691-5C031C0A9019}" type="slidenum">
              <a:rPr lang="en-US"/>
              <a:pPr>
                <a:defRPr/>
              </a:pPr>
              <a:t>‹#›</a:t>
            </a:fld>
            <a:endParaRPr lang="en-US"/>
          </a:p>
        </p:txBody>
      </p:sp>
    </p:spTree>
    <p:extLst>
      <p:ext uri="{BB962C8B-B14F-4D97-AF65-F5344CB8AC3E}">
        <p14:creationId xmlns:p14="http://schemas.microsoft.com/office/powerpoint/2010/main" val="3961995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098550"/>
            <a:ext cx="8229600" cy="4572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6400800"/>
            <a:ext cx="8229600" cy="181038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25425400"/>
            <a:ext cx="2133600" cy="1460500"/>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cs typeface="Arial" charset="0"/>
              </a:defRPr>
            </a:lvl1pPr>
          </a:lstStyle>
          <a:p>
            <a:pPr>
              <a:defRPr/>
            </a:pPr>
            <a:fld id="{7A27FA77-BC52-1547-8701-FA087E859ED4}" type="datetimeFigureOut">
              <a:rPr lang="en-US"/>
              <a:pPr>
                <a:defRPr/>
              </a:pPr>
              <a:t>2/18/2020</a:t>
            </a:fld>
            <a:endParaRPr lang="en-US"/>
          </a:p>
        </p:txBody>
      </p:sp>
      <p:sp>
        <p:nvSpPr>
          <p:cNvPr id="5" name="Footer Placeholder 4"/>
          <p:cNvSpPr>
            <a:spLocks noGrp="1"/>
          </p:cNvSpPr>
          <p:nvPr>
            <p:ph type="ftr" sz="quarter" idx="3"/>
          </p:nvPr>
        </p:nvSpPr>
        <p:spPr>
          <a:xfrm>
            <a:off x="3124200" y="25425400"/>
            <a:ext cx="2895600" cy="146050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25425400"/>
            <a:ext cx="2133600" cy="1460500"/>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cs typeface="Arial" charset="0"/>
              </a:defRPr>
            </a:lvl1pPr>
          </a:lstStyle>
          <a:p>
            <a:pPr>
              <a:defRPr/>
            </a:pPr>
            <a:fld id="{353659E8-1F8A-1A45-84BA-EACB07E67AF1}" type="slidenum">
              <a:rPr lang="en-US"/>
              <a:pPr>
                <a:defRPr/>
              </a:pPr>
              <a:t>‹#›</a:t>
            </a:fld>
            <a:endParaRPr lang="en-US"/>
          </a:p>
        </p:txBody>
      </p:sp>
    </p:spTree>
    <p:extLst>
      <p:ext uri="{BB962C8B-B14F-4D97-AF65-F5344CB8AC3E}">
        <p14:creationId xmlns:p14="http://schemas.microsoft.com/office/powerpoint/2010/main" val="17768186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5" name="Rectángulo 14">
            <a:extLst>
              <a:ext uri="{FF2B5EF4-FFF2-40B4-BE49-F238E27FC236}">
                <a16:creationId xmlns:a16="http://schemas.microsoft.com/office/drawing/2014/main" id="{C7F3F55C-AAD9-4192-B2F7-2B6F6FCC7284}"/>
              </a:ext>
            </a:extLst>
          </p:cNvPr>
          <p:cNvSpPr/>
          <p:nvPr/>
        </p:nvSpPr>
        <p:spPr>
          <a:xfrm>
            <a:off x="1390650" y="4274355"/>
            <a:ext cx="7535863" cy="1627423"/>
          </a:xfrm>
          <a:prstGeom prst="rect">
            <a:avLst/>
          </a:prstGeom>
          <a:solidFill>
            <a:srgbClr val="719493"/>
          </a:solidFill>
        </p:spPr>
        <p:style>
          <a:lnRef idx="1">
            <a:schemeClr val="accent1"/>
          </a:lnRef>
          <a:fillRef idx="3">
            <a:schemeClr val="accent1"/>
          </a:fillRef>
          <a:effectRef idx="2">
            <a:schemeClr val="accent1"/>
          </a:effectRef>
          <a:fontRef idx="minor">
            <a:schemeClr val="lt1"/>
          </a:fontRef>
        </p:style>
        <p:txBody>
          <a:bodyPr rtlCol="0" anchor="ctr"/>
          <a:lstStyle/>
          <a:p>
            <a:pPr algn="just"/>
            <a:r>
              <a:rPr lang="es-CR" sz="2400" b="1" dirty="0"/>
              <a:t>Nuestro organismo almacena grasa de dos formas: la grasa visceral/abdominal: está acumulada en nuestro cuerpo. La grasa sanguínea: viaja a través de torrente sanguíneo</a:t>
            </a:r>
          </a:p>
        </p:txBody>
      </p:sp>
      <p:sp>
        <p:nvSpPr>
          <p:cNvPr id="5" name="Down Ribbon 4"/>
          <p:cNvSpPr/>
          <p:nvPr/>
        </p:nvSpPr>
        <p:spPr>
          <a:xfrm>
            <a:off x="217488" y="581025"/>
            <a:ext cx="8709025" cy="2032000"/>
          </a:xfrm>
          <a:prstGeom prst="ribbon">
            <a:avLst>
              <a:gd name="adj1" fmla="val 16667"/>
              <a:gd name="adj2" fmla="val 67982"/>
            </a:avLst>
          </a:prstGeom>
          <a:solidFill>
            <a:schemeClr val="accent4">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3200" b="1" dirty="0">
                <a:solidFill>
                  <a:prstClr val="white"/>
                </a:solidFill>
                <a:latin typeface="Calibri"/>
              </a:rPr>
              <a:t>GRASA CORPORAL</a:t>
            </a:r>
          </a:p>
        </p:txBody>
      </p:sp>
      <p:grpSp>
        <p:nvGrpSpPr>
          <p:cNvPr id="14340" name="Group 18"/>
          <p:cNvGrpSpPr>
            <a:grpSpLocks/>
          </p:cNvGrpSpPr>
          <p:nvPr/>
        </p:nvGrpSpPr>
        <p:grpSpPr bwMode="auto">
          <a:xfrm>
            <a:off x="434975" y="3389590"/>
            <a:ext cx="3867150" cy="541338"/>
            <a:chOff x="1524000" y="5003800"/>
            <a:chExt cx="9448800" cy="1320800"/>
          </a:xfrm>
        </p:grpSpPr>
        <p:sp>
          <p:nvSpPr>
            <p:cNvPr id="20" name="Chevron 19"/>
            <p:cNvSpPr/>
            <p:nvPr/>
          </p:nvSpPr>
          <p:spPr>
            <a:xfrm>
              <a:off x="1524000" y="5003800"/>
              <a:ext cx="1322678" cy="1320800"/>
            </a:xfrm>
            <a:prstGeom prst="chevron">
              <a:avLst/>
            </a:prstGeom>
            <a:solidFill>
              <a:srgbClr val="D6383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21" name="Chevron 20"/>
            <p:cNvSpPr/>
            <p:nvPr/>
          </p:nvSpPr>
          <p:spPr>
            <a:xfrm>
              <a:off x="2691525" y="5003800"/>
              <a:ext cx="1322676" cy="1320800"/>
            </a:xfrm>
            <a:prstGeom prst="chevron">
              <a:avLst/>
            </a:prstGeom>
            <a:solidFill>
              <a:srgbClr val="D6383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22" name="Chevron 21"/>
            <p:cNvSpPr/>
            <p:nvPr/>
          </p:nvSpPr>
          <p:spPr>
            <a:xfrm>
              <a:off x="3859048" y="5003800"/>
              <a:ext cx="1322678" cy="1320800"/>
            </a:xfrm>
            <a:prstGeom prst="chevron">
              <a:avLst/>
            </a:prstGeom>
            <a:solidFill>
              <a:srgbClr val="D6383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23" name="Chevron 22"/>
            <p:cNvSpPr/>
            <p:nvPr/>
          </p:nvSpPr>
          <p:spPr>
            <a:xfrm>
              <a:off x="5030451" y="5003800"/>
              <a:ext cx="1318798" cy="1320800"/>
            </a:xfrm>
            <a:prstGeom prst="chevron">
              <a:avLst/>
            </a:prstGeom>
            <a:solidFill>
              <a:srgbClr val="D6383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24" name="Chevron 23"/>
            <p:cNvSpPr/>
            <p:nvPr/>
          </p:nvSpPr>
          <p:spPr>
            <a:xfrm>
              <a:off x="6147551" y="5003800"/>
              <a:ext cx="1318798" cy="1320800"/>
            </a:xfrm>
            <a:prstGeom prst="chevron">
              <a:avLst/>
            </a:prstGeom>
            <a:solidFill>
              <a:srgbClr val="D6383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25" name="Chevron 24"/>
            <p:cNvSpPr/>
            <p:nvPr/>
          </p:nvSpPr>
          <p:spPr>
            <a:xfrm>
              <a:off x="7315076" y="5003800"/>
              <a:ext cx="1322676" cy="1320800"/>
            </a:xfrm>
            <a:prstGeom prst="chevron">
              <a:avLst/>
            </a:prstGeom>
            <a:solidFill>
              <a:srgbClr val="D6383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26" name="Chevron 25"/>
            <p:cNvSpPr/>
            <p:nvPr/>
          </p:nvSpPr>
          <p:spPr>
            <a:xfrm>
              <a:off x="8482599" y="5003800"/>
              <a:ext cx="1322678" cy="1320800"/>
            </a:xfrm>
            <a:prstGeom prst="chevron">
              <a:avLst/>
            </a:prstGeom>
            <a:solidFill>
              <a:srgbClr val="D6383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27" name="Chevron 26"/>
            <p:cNvSpPr/>
            <p:nvPr/>
          </p:nvSpPr>
          <p:spPr>
            <a:xfrm>
              <a:off x="9650124" y="5003800"/>
              <a:ext cx="1322676" cy="1320800"/>
            </a:xfrm>
            <a:prstGeom prst="chevron">
              <a:avLst/>
            </a:prstGeom>
            <a:solidFill>
              <a:srgbClr val="D63836"/>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grpSp>
      <p:grpSp>
        <p:nvGrpSpPr>
          <p:cNvPr id="58" name="Group 57"/>
          <p:cNvGrpSpPr/>
          <p:nvPr/>
        </p:nvGrpSpPr>
        <p:grpSpPr>
          <a:xfrm rot="10800000">
            <a:off x="4122958" y="10805050"/>
            <a:ext cx="4310732" cy="540570"/>
            <a:chOff x="1524000" y="5003800"/>
            <a:chExt cx="9448800" cy="1320800"/>
          </a:xfrm>
          <a:solidFill>
            <a:srgbClr val="3A6D70"/>
          </a:solidFill>
        </p:grpSpPr>
        <p:sp>
          <p:nvSpPr>
            <p:cNvPr id="59" name="Chevron 58"/>
            <p:cNvSpPr/>
            <p:nvPr/>
          </p:nvSpPr>
          <p:spPr>
            <a:xfrm>
              <a:off x="15240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60" name="Chevron 59"/>
            <p:cNvSpPr/>
            <p:nvPr/>
          </p:nvSpPr>
          <p:spPr>
            <a:xfrm>
              <a:off x="26924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61" name="Chevron 60"/>
            <p:cNvSpPr/>
            <p:nvPr/>
          </p:nvSpPr>
          <p:spPr>
            <a:xfrm>
              <a:off x="38608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62" name="Chevron 61"/>
            <p:cNvSpPr/>
            <p:nvPr/>
          </p:nvSpPr>
          <p:spPr>
            <a:xfrm>
              <a:off x="50292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63" name="Chevron 62"/>
            <p:cNvSpPr/>
            <p:nvPr/>
          </p:nvSpPr>
          <p:spPr>
            <a:xfrm>
              <a:off x="61468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64" name="Chevron 63"/>
            <p:cNvSpPr/>
            <p:nvPr/>
          </p:nvSpPr>
          <p:spPr>
            <a:xfrm>
              <a:off x="73152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65" name="Chevron 64"/>
            <p:cNvSpPr/>
            <p:nvPr/>
          </p:nvSpPr>
          <p:spPr>
            <a:xfrm>
              <a:off x="84836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66" name="Chevron 65"/>
            <p:cNvSpPr/>
            <p:nvPr/>
          </p:nvSpPr>
          <p:spPr>
            <a:xfrm>
              <a:off x="96520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grpSp>
      <p:grpSp>
        <p:nvGrpSpPr>
          <p:cNvPr id="97" name="Group 96"/>
          <p:cNvGrpSpPr/>
          <p:nvPr/>
        </p:nvGrpSpPr>
        <p:grpSpPr>
          <a:xfrm>
            <a:off x="400432" y="14762475"/>
            <a:ext cx="5041605" cy="540570"/>
            <a:chOff x="1524000" y="5003800"/>
            <a:chExt cx="9448800" cy="1320800"/>
          </a:xfrm>
          <a:solidFill>
            <a:srgbClr val="E05B3F"/>
          </a:solidFill>
        </p:grpSpPr>
        <p:sp>
          <p:nvSpPr>
            <p:cNvPr id="98" name="Chevron 97"/>
            <p:cNvSpPr/>
            <p:nvPr/>
          </p:nvSpPr>
          <p:spPr>
            <a:xfrm>
              <a:off x="15240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99" name="Chevron 98"/>
            <p:cNvSpPr/>
            <p:nvPr/>
          </p:nvSpPr>
          <p:spPr>
            <a:xfrm>
              <a:off x="26924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100" name="Chevron 99"/>
            <p:cNvSpPr/>
            <p:nvPr/>
          </p:nvSpPr>
          <p:spPr>
            <a:xfrm>
              <a:off x="38608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101" name="Chevron 100"/>
            <p:cNvSpPr/>
            <p:nvPr/>
          </p:nvSpPr>
          <p:spPr>
            <a:xfrm>
              <a:off x="50292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102" name="Chevron 101"/>
            <p:cNvSpPr/>
            <p:nvPr/>
          </p:nvSpPr>
          <p:spPr>
            <a:xfrm>
              <a:off x="61468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103" name="Chevron 102"/>
            <p:cNvSpPr/>
            <p:nvPr/>
          </p:nvSpPr>
          <p:spPr>
            <a:xfrm>
              <a:off x="73152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104" name="Chevron 103"/>
            <p:cNvSpPr/>
            <p:nvPr/>
          </p:nvSpPr>
          <p:spPr>
            <a:xfrm>
              <a:off x="84836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105" name="Chevron 104"/>
            <p:cNvSpPr/>
            <p:nvPr/>
          </p:nvSpPr>
          <p:spPr>
            <a:xfrm>
              <a:off x="96520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grpSp>
      <p:sp>
        <p:nvSpPr>
          <p:cNvPr id="108" name="Rectangle 107"/>
          <p:cNvSpPr/>
          <p:nvPr/>
        </p:nvSpPr>
        <p:spPr>
          <a:xfrm>
            <a:off x="0" y="26260425"/>
            <a:ext cx="9144000" cy="1196975"/>
          </a:xfrm>
          <a:prstGeom prst="rect">
            <a:avLst/>
          </a:prstGeom>
          <a:solidFill>
            <a:srgbClr val="E05B3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white"/>
              </a:solidFill>
              <a:latin typeface="Calibri"/>
            </a:endParaRPr>
          </a:p>
        </p:txBody>
      </p:sp>
      <p:sp>
        <p:nvSpPr>
          <p:cNvPr id="14369" name="TextBox 112"/>
          <p:cNvSpPr txBox="1">
            <a:spLocks noChangeArrowheads="1"/>
          </p:cNvSpPr>
          <p:nvPr/>
        </p:nvSpPr>
        <p:spPr bwMode="auto">
          <a:xfrm>
            <a:off x="460375" y="26569988"/>
            <a:ext cx="5337175"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3200" b="1" dirty="0" err="1">
                <a:solidFill>
                  <a:prstClr val="white"/>
                </a:solidFill>
              </a:rPr>
              <a:t>Construyamos</a:t>
            </a:r>
            <a:r>
              <a:rPr lang="en-US" sz="3200" b="1" dirty="0">
                <a:solidFill>
                  <a:prstClr val="white"/>
                </a:solidFill>
              </a:rPr>
              <a:t> </a:t>
            </a:r>
            <a:r>
              <a:rPr lang="en-US" sz="3200" b="1" dirty="0" err="1">
                <a:solidFill>
                  <a:prstClr val="white"/>
                </a:solidFill>
              </a:rPr>
              <a:t>salud</a:t>
            </a:r>
            <a:r>
              <a:rPr lang="en-US" sz="3200" b="1" dirty="0">
                <a:solidFill>
                  <a:prstClr val="white"/>
                </a:solidFill>
              </a:rPr>
              <a:t> </a:t>
            </a:r>
            <a:r>
              <a:rPr lang="en-US" sz="3200" b="1" dirty="0" err="1">
                <a:solidFill>
                  <a:prstClr val="white"/>
                </a:solidFill>
              </a:rPr>
              <a:t>juntos</a:t>
            </a:r>
            <a:r>
              <a:rPr lang="en-US" sz="3200" b="1" dirty="0">
                <a:solidFill>
                  <a:prstClr val="white"/>
                </a:solidFill>
              </a:rPr>
              <a:t>!!</a:t>
            </a:r>
          </a:p>
        </p:txBody>
      </p:sp>
      <p:sp>
        <p:nvSpPr>
          <p:cNvPr id="85" name="Down Ribbon 84"/>
          <p:cNvSpPr/>
          <p:nvPr/>
        </p:nvSpPr>
        <p:spPr>
          <a:xfrm rot="10800000" flipV="1">
            <a:off x="6546290" y="26669999"/>
            <a:ext cx="2207184" cy="546101"/>
          </a:xfrm>
          <a:prstGeom prst="ribbon">
            <a:avLst>
              <a:gd name="adj1" fmla="val 16667"/>
              <a:gd name="adj2" fmla="val 67982"/>
            </a:avLst>
          </a:prstGeom>
          <a:solidFill>
            <a:srgbClr val="EE8F4D"/>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200" dirty="0">
                <a:solidFill>
                  <a:prstClr val="white"/>
                </a:solidFill>
                <a:latin typeface="Calibri"/>
              </a:rPr>
              <a:t>SERVICIO MÉDICO UNED</a:t>
            </a:r>
          </a:p>
        </p:txBody>
      </p:sp>
      <p:sp>
        <p:nvSpPr>
          <p:cNvPr id="14" name="Elipse 13">
            <a:extLst>
              <a:ext uri="{FF2B5EF4-FFF2-40B4-BE49-F238E27FC236}">
                <a16:creationId xmlns:a16="http://schemas.microsoft.com/office/drawing/2014/main" id="{AB48ED4F-56A8-4379-A8A1-DE129F899AB3}"/>
              </a:ext>
            </a:extLst>
          </p:cNvPr>
          <p:cNvSpPr/>
          <p:nvPr/>
        </p:nvSpPr>
        <p:spPr>
          <a:xfrm>
            <a:off x="111158" y="4541639"/>
            <a:ext cx="1365100" cy="1184474"/>
          </a:xfrm>
          <a:prstGeom prst="ellipse">
            <a:avLst/>
          </a:prstGeom>
          <a:solidFill>
            <a:srgbClr val="D6383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R" dirty="0"/>
          </a:p>
        </p:txBody>
      </p:sp>
      <p:grpSp>
        <p:nvGrpSpPr>
          <p:cNvPr id="46" name="Group 45">
            <a:extLst>
              <a:ext uri="{FF2B5EF4-FFF2-40B4-BE49-F238E27FC236}">
                <a16:creationId xmlns:a16="http://schemas.microsoft.com/office/drawing/2014/main" id="{40A6974B-DF3C-4735-BF96-053CF937962E}"/>
              </a:ext>
            </a:extLst>
          </p:cNvPr>
          <p:cNvGrpSpPr/>
          <p:nvPr/>
        </p:nvGrpSpPr>
        <p:grpSpPr>
          <a:xfrm rot="10800000">
            <a:off x="4195188" y="17624266"/>
            <a:ext cx="4310732" cy="540570"/>
            <a:chOff x="1524000" y="5003800"/>
            <a:chExt cx="9448800" cy="1320800"/>
          </a:xfrm>
          <a:solidFill>
            <a:srgbClr val="3A6D70"/>
          </a:solidFill>
        </p:grpSpPr>
        <p:sp>
          <p:nvSpPr>
            <p:cNvPr id="47" name="Chevron 58">
              <a:extLst>
                <a:ext uri="{FF2B5EF4-FFF2-40B4-BE49-F238E27FC236}">
                  <a16:creationId xmlns:a16="http://schemas.microsoft.com/office/drawing/2014/main" id="{CF1D25FB-6653-4A97-9F1F-CB99E6A660C4}"/>
                </a:ext>
              </a:extLst>
            </p:cNvPr>
            <p:cNvSpPr/>
            <p:nvPr/>
          </p:nvSpPr>
          <p:spPr>
            <a:xfrm>
              <a:off x="15240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48" name="Chevron 59">
              <a:extLst>
                <a:ext uri="{FF2B5EF4-FFF2-40B4-BE49-F238E27FC236}">
                  <a16:creationId xmlns:a16="http://schemas.microsoft.com/office/drawing/2014/main" id="{025605B9-0EA3-46BA-B786-B0152B801A58}"/>
                </a:ext>
              </a:extLst>
            </p:cNvPr>
            <p:cNvSpPr/>
            <p:nvPr/>
          </p:nvSpPr>
          <p:spPr>
            <a:xfrm>
              <a:off x="26924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49" name="Chevron 60">
              <a:extLst>
                <a:ext uri="{FF2B5EF4-FFF2-40B4-BE49-F238E27FC236}">
                  <a16:creationId xmlns:a16="http://schemas.microsoft.com/office/drawing/2014/main" id="{1EE61B8D-6539-4864-91CC-A87715352414}"/>
                </a:ext>
              </a:extLst>
            </p:cNvPr>
            <p:cNvSpPr/>
            <p:nvPr/>
          </p:nvSpPr>
          <p:spPr>
            <a:xfrm>
              <a:off x="38608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50" name="Chevron 61">
              <a:extLst>
                <a:ext uri="{FF2B5EF4-FFF2-40B4-BE49-F238E27FC236}">
                  <a16:creationId xmlns:a16="http://schemas.microsoft.com/office/drawing/2014/main" id="{8F266B5B-95FE-46B8-BD39-2EEF2673C269}"/>
                </a:ext>
              </a:extLst>
            </p:cNvPr>
            <p:cNvSpPr/>
            <p:nvPr/>
          </p:nvSpPr>
          <p:spPr>
            <a:xfrm>
              <a:off x="50292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51" name="Chevron 62">
              <a:extLst>
                <a:ext uri="{FF2B5EF4-FFF2-40B4-BE49-F238E27FC236}">
                  <a16:creationId xmlns:a16="http://schemas.microsoft.com/office/drawing/2014/main" id="{AD69178D-EF62-4486-B427-FB39BA8F2198}"/>
                </a:ext>
              </a:extLst>
            </p:cNvPr>
            <p:cNvSpPr/>
            <p:nvPr/>
          </p:nvSpPr>
          <p:spPr>
            <a:xfrm>
              <a:off x="61468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52" name="Chevron 63">
              <a:extLst>
                <a:ext uri="{FF2B5EF4-FFF2-40B4-BE49-F238E27FC236}">
                  <a16:creationId xmlns:a16="http://schemas.microsoft.com/office/drawing/2014/main" id="{8589CD5C-FCC4-4E76-B856-DD92BBC1D182}"/>
                </a:ext>
              </a:extLst>
            </p:cNvPr>
            <p:cNvSpPr/>
            <p:nvPr/>
          </p:nvSpPr>
          <p:spPr>
            <a:xfrm>
              <a:off x="73152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53" name="Chevron 64">
              <a:extLst>
                <a:ext uri="{FF2B5EF4-FFF2-40B4-BE49-F238E27FC236}">
                  <a16:creationId xmlns:a16="http://schemas.microsoft.com/office/drawing/2014/main" id="{91017900-BCDA-494E-A26F-E9E3DDA6F07A}"/>
                </a:ext>
              </a:extLst>
            </p:cNvPr>
            <p:cNvSpPr/>
            <p:nvPr/>
          </p:nvSpPr>
          <p:spPr>
            <a:xfrm>
              <a:off x="84836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sp>
          <p:nvSpPr>
            <p:cNvPr id="54" name="Chevron 65">
              <a:extLst>
                <a:ext uri="{FF2B5EF4-FFF2-40B4-BE49-F238E27FC236}">
                  <a16:creationId xmlns:a16="http://schemas.microsoft.com/office/drawing/2014/main" id="{8BFFE913-CD38-4C4F-BFBF-CCC9F48207C0}"/>
                </a:ext>
              </a:extLst>
            </p:cNvPr>
            <p:cNvSpPr/>
            <p:nvPr/>
          </p:nvSpPr>
          <p:spPr>
            <a:xfrm>
              <a:off x="9652000" y="5003800"/>
              <a:ext cx="1320800" cy="1320800"/>
            </a:xfrm>
            <a:prstGeom prst="chevron">
              <a:avLst/>
            </a:prstGeom>
            <a:gr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prstClr val="black"/>
                </a:solidFill>
                <a:latin typeface="Calibri"/>
              </a:endParaRPr>
            </a:p>
          </p:txBody>
        </p:sp>
      </p:grpSp>
      <p:sp>
        <p:nvSpPr>
          <p:cNvPr id="2" name="Rectangle 1">
            <a:extLst>
              <a:ext uri="{FF2B5EF4-FFF2-40B4-BE49-F238E27FC236}">
                <a16:creationId xmlns:a16="http://schemas.microsoft.com/office/drawing/2014/main" id="{43B03316-2F27-4420-B285-AE945C41E52B}"/>
              </a:ext>
            </a:extLst>
          </p:cNvPr>
          <p:cNvSpPr/>
          <p:nvPr/>
        </p:nvSpPr>
        <p:spPr>
          <a:xfrm>
            <a:off x="217488" y="6427669"/>
            <a:ext cx="6249720" cy="1200329"/>
          </a:xfrm>
          <a:prstGeom prst="rect">
            <a:avLst/>
          </a:prstGeom>
          <a:solidFill>
            <a:srgbClr val="3F3051"/>
          </a:solidFill>
        </p:spPr>
        <p:txBody>
          <a:bodyPr wrap="square">
            <a:spAutoFit/>
          </a:bodyPr>
          <a:lstStyle/>
          <a:p>
            <a:pPr algn="just"/>
            <a:r>
              <a:rPr lang="es-CR" sz="2400" b="1" dirty="0">
                <a:solidFill>
                  <a:schemeClr val="bg1"/>
                </a:solidFill>
              </a:rPr>
              <a:t>Grasa Visceral: nuestro organismo está conformado por grasa esencial, y grasa almacenada, la cual es no esencial</a:t>
            </a:r>
          </a:p>
        </p:txBody>
      </p:sp>
      <p:sp>
        <p:nvSpPr>
          <p:cNvPr id="3" name="Rectangle 2">
            <a:extLst>
              <a:ext uri="{FF2B5EF4-FFF2-40B4-BE49-F238E27FC236}">
                <a16:creationId xmlns:a16="http://schemas.microsoft.com/office/drawing/2014/main" id="{858E7F11-7CC2-48D2-AE48-97E3580AE18E}"/>
              </a:ext>
            </a:extLst>
          </p:cNvPr>
          <p:cNvSpPr/>
          <p:nvPr/>
        </p:nvSpPr>
        <p:spPr>
          <a:xfrm>
            <a:off x="2494307" y="8009869"/>
            <a:ext cx="5939383" cy="2308324"/>
          </a:xfrm>
          <a:prstGeom prst="rect">
            <a:avLst/>
          </a:prstGeom>
          <a:solidFill>
            <a:srgbClr val="719493"/>
          </a:solidFill>
        </p:spPr>
        <p:txBody>
          <a:bodyPr wrap="square">
            <a:spAutoFit/>
          </a:bodyPr>
          <a:lstStyle/>
          <a:p>
            <a:pPr algn="just"/>
            <a:r>
              <a:rPr lang="es-CR" sz="2400" b="1" dirty="0">
                <a:solidFill>
                  <a:schemeClr val="bg1"/>
                </a:solidFill>
              </a:rPr>
              <a:t>La grasa esencial es aquella que es necesaria para el funcionamiento fisiológico normal, se almacena en pequeñas cantidades en la médula ósea, el corazón, los pulmones, el hígado, el bazo, los riñones, los músculos y el sistema nervioso</a:t>
            </a:r>
          </a:p>
        </p:txBody>
      </p:sp>
      <p:sp>
        <p:nvSpPr>
          <p:cNvPr id="4" name="Rectangle 3">
            <a:extLst>
              <a:ext uri="{FF2B5EF4-FFF2-40B4-BE49-F238E27FC236}">
                <a16:creationId xmlns:a16="http://schemas.microsoft.com/office/drawing/2014/main" id="{4A486843-7598-42AD-A89A-B7AA0FB46A79}"/>
              </a:ext>
            </a:extLst>
          </p:cNvPr>
          <p:cNvSpPr/>
          <p:nvPr/>
        </p:nvSpPr>
        <p:spPr>
          <a:xfrm>
            <a:off x="346222" y="11817121"/>
            <a:ext cx="5799608" cy="2308324"/>
          </a:xfrm>
          <a:prstGeom prst="rect">
            <a:avLst/>
          </a:prstGeom>
          <a:solidFill>
            <a:srgbClr val="3F3051"/>
          </a:solidFill>
        </p:spPr>
        <p:txBody>
          <a:bodyPr wrap="square">
            <a:spAutoFit/>
          </a:bodyPr>
          <a:lstStyle/>
          <a:p>
            <a:pPr algn="just"/>
            <a:r>
              <a:rPr lang="es-CR" sz="2400" b="1" dirty="0">
                <a:solidFill>
                  <a:schemeClr val="bg1"/>
                </a:solidFill>
              </a:rPr>
              <a:t>En el hombre, alrededor del 3% de la grasa corporal es de tipo esencial. En la mujer, alrededor del 12% de la grasa corporal es de tipo esencial (por las mamas, la pelvis y los muslos que respaldan el proceso reproductor)</a:t>
            </a:r>
          </a:p>
        </p:txBody>
      </p:sp>
      <p:sp>
        <p:nvSpPr>
          <p:cNvPr id="6" name="Rectangle 5">
            <a:extLst>
              <a:ext uri="{FF2B5EF4-FFF2-40B4-BE49-F238E27FC236}">
                <a16:creationId xmlns:a16="http://schemas.microsoft.com/office/drawing/2014/main" id="{7AE99980-E916-4E6B-A8B5-F6FD45F4BDDB}"/>
              </a:ext>
            </a:extLst>
          </p:cNvPr>
          <p:cNvSpPr/>
          <p:nvPr/>
        </p:nvSpPr>
        <p:spPr>
          <a:xfrm>
            <a:off x="1681817" y="15712619"/>
            <a:ext cx="7201486" cy="1569660"/>
          </a:xfrm>
          <a:prstGeom prst="rect">
            <a:avLst/>
          </a:prstGeom>
          <a:solidFill>
            <a:srgbClr val="719493"/>
          </a:solidFill>
        </p:spPr>
        <p:txBody>
          <a:bodyPr wrap="square">
            <a:spAutoFit/>
          </a:bodyPr>
          <a:lstStyle/>
          <a:p>
            <a:pPr algn="just"/>
            <a:r>
              <a:rPr lang="es-CR" sz="2400" b="1" dirty="0">
                <a:solidFill>
                  <a:schemeClr val="bg1"/>
                </a:solidFill>
              </a:rPr>
              <a:t>La grasa no esencial es almacenada como  reserva de energía fundamentalmente en forma de triglicéridos, en el tejido adiposo, el cual se acumula por debajo de la piel y alrededor de los órganos internos</a:t>
            </a:r>
          </a:p>
        </p:txBody>
      </p:sp>
      <p:pic>
        <p:nvPicPr>
          <p:cNvPr id="7" name="Picture 6">
            <a:extLst>
              <a:ext uri="{FF2B5EF4-FFF2-40B4-BE49-F238E27FC236}">
                <a16:creationId xmlns:a16="http://schemas.microsoft.com/office/drawing/2014/main" id="{E202A2CF-A382-4D2C-91FA-3A6777922CBE}"/>
              </a:ext>
            </a:extLst>
          </p:cNvPr>
          <p:cNvPicPr>
            <a:picLocks noChangeAspect="1"/>
          </p:cNvPicPr>
          <p:nvPr/>
        </p:nvPicPr>
        <p:blipFill>
          <a:blip r:embed="rId3"/>
          <a:stretch>
            <a:fillRect/>
          </a:stretch>
        </p:blipFill>
        <p:spPr>
          <a:xfrm>
            <a:off x="1771073" y="19680745"/>
            <a:ext cx="5828281" cy="2712955"/>
          </a:xfrm>
          <a:prstGeom prst="rect">
            <a:avLst/>
          </a:prstGeom>
        </p:spPr>
      </p:pic>
      <p:sp>
        <p:nvSpPr>
          <p:cNvPr id="55" name="Rectangle 54">
            <a:extLst>
              <a:ext uri="{FF2B5EF4-FFF2-40B4-BE49-F238E27FC236}">
                <a16:creationId xmlns:a16="http://schemas.microsoft.com/office/drawing/2014/main" id="{5F9C0A88-C6B0-4D5F-BD23-0EA4E629707E}"/>
              </a:ext>
            </a:extLst>
          </p:cNvPr>
          <p:cNvSpPr/>
          <p:nvPr/>
        </p:nvSpPr>
        <p:spPr>
          <a:xfrm>
            <a:off x="809316" y="18519842"/>
            <a:ext cx="7543402" cy="830997"/>
          </a:xfrm>
          <a:prstGeom prst="rect">
            <a:avLst/>
          </a:prstGeom>
          <a:solidFill>
            <a:srgbClr val="3F3051"/>
          </a:solidFill>
        </p:spPr>
        <p:txBody>
          <a:bodyPr wrap="square">
            <a:spAutoFit/>
          </a:bodyPr>
          <a:lstStyle/>
          <a:p>
            <a:pPr algn="just"/>
            <a:r>
              <a:rPr lang="es-CR" sz="2400" b="1" dirty="0">
                <a:solidFill>
                  <a:schemeClr val="bg1"/>
                </a:solidFill>
              </a:rPr>
              <a:t>Existen rangos establecidos por sexo y edad para analizar el porcentaje de grasa</a:t>
            </a:r>
          </a:p>
        </p:txBody>
      </p:sp>
      <p:sp>
        <p:nvSpPr>
          <p:cNvPr id="56" name="Rectangle 55">
            <a:extLst>
              <a:ext uri="{FF2B5EF4-FFF2-40B4-BE49-F238E27FC236}">
                <a16:creationId xmlns:a16="http://schemas.microsoft.com/office/drawing/2014/main" id="{891D622F-9054-4676-8579-AE94DD2FA89D}"/>
              </a:ext>
            </a:extLst>
          </p:cNvPr>
          <p:cNvSpPr/>
          <p:nvPr/>
        </p:nvSpPr>
        <p:spPr>
          <a:xfrm>
            <a:off x="865499" y="23217564"/>
            <a:ext cx="7201486" cy="2308324"/>
          </a:xfrm>
          <a:prstGeom prst="rect">
            <a:avLst/>
          </a:prstGeom>
          <a:solidFill>
            <a:srgbClr val="719493"/>
          </a:solidFill>
        </p:spPr>
        <p:txBody>
          <a:bodyPr wrap="square">
            <a:spAutoFit/>
          </a:bodyPr>
          <a:lstStyle/>
          <a:p>
            <a:pPr algn="just"/>
            <a:r>
              <a:rPr lang="es-CR" sz="2400" b="1" dirty="0">
                <a:solidFill>
                  <a:schemeClr val="bg1"/>
                </a:solidFill>
              </a:rPr>
              <a:t>Para mantener el porcentaje de grasa dentro del rango saludable, se debe mantener una dieta adecuada a la tasa metabólica. El profesional en nutrición  puede ayudarle a conseguir un porcentaje de grasa saludable para su edad con un plan alimenticio adecuado a sus necesidades</a:t>
            </a:r>
          </a:p>
        </p:txBody>
      </p:sp>
      <p:pic>
        <p:nvPicPr>
          <p:cNvPr id="8" name="Picture 7">
            <a:extLst>
              <a:ext uri="{FF2B5EF4-FFF2-40B4-BE49-F238E27FC236}">
                <a16:creationId xmlns:a16="http://schemas.microsoft.com/office/drawing/2014/main" id="{57A61960-F5B5-425F-8C9A-F100CAD748D0}"/>
              </a:ext>
            </a:extLst>
          </p:cNvPr>
          <p:cNvPicPr>
            <a:picLocks noChangeAspect="1"/>
          </p:cNvPicPr>
          <p:nvPr/>
        </p:nvPicPr>
        <p:blipFill>
          <a:blip r:embed="rId4"/>
          <a:stretch>
            <a:fillRect/>
          </a:stretch>
        </p:blipFill>
        <p:spPr>
          <a:xfrm>
            <a:off x="169746" y="8083394"/>
            <a:ext cx="2244306" cy="2244306"/>
          </a:xfrm>
          <a:prstGeom prst="rect">
            <a:avLst/>
          </a:prstGeom>
        </p:spPr>
      </p:pic>
      <p:pic>
        <p:nvPicPr>
          <p:cNvPr id="9" name="Picture 8">
            <a:extLst>
              <a:ext uri="{FF2B5EF4-FFF2-40B4-BE49-F238E27FC236}">
                <a16:creationId xmlns:a16="http://schemas.microsoft.com/office/drawing/2014/main" id="{BA257193-57C6-47FC-B686-D37B5C781C43}"/>
              </a:ext>
            </a:extLst>
          </p:cNvPr>
          <p:cNvPicPr>
            <a:picLocks noChangeAspect="1"/>
          </p:cNvPicPr>
          <p:nvPr/>
        </p:nvPicPr>
        <p:blipFill>
          <a:blip r:embed="rId5"/>
          <a:stretch>
            <a:fillRect/>
          </a:stretch>
        </p:blipFill>
        <p:spPr>
          <a:xfrm>
            <a:off x="6181569" y="11938546"/>
            <a:ext cx="2895851" cy="2889754"/>
          </a:xfrm>
          <a:prstGeom prst="rect">
            <a:avLst/>
          </a:prstGeom>
        </p:spPr>
      </p:pic>
      <p:pic>
        <p:nvPicPr>
          <p:cNvPr id="11" name="Picture 10">
            <a:extLst>
              <a:ext uri="{FF2B5EF4-FFF2-40B4-BE49-F238E27FC236}">
                <a16:creationId xmlns:a16="http://schemas.microsoft.com/office/drawing/2014/main" id="{795A87A2-E25A-4D3F-B94A-07DB52B2ACD6}"/>
              </a:ext>
            </a:extLst>
          </p:cNvPr>
          <p:cNvPicPr>
            <a:picLocks noChangeAspect="1"/>
          </p:cNvPicPr>
          <p:nvPr/>
        </p:nvPicPr>
        <p:blipFill>
          <a:blip r:embed="rId6"/>
          <a:stretch>
            <a:fillRect/>
          </a:stretch>
        </p:blipFill>
        <p:spPr>
          <a:xfrm>
            <a:off x="31750" y="15593517"/>
            <a:ext cx="2168447" cy="2168447"/>
          </a:xfrm>
          <a:prstGeom prst="rect">
            <a:avLst/>
          </a:prstGeom>
        </p:spPr>
      </p:pic>
    </p:spTree>
    <p:extLst>
      <p:ext uri="{BB962C8B-B14F-4D97-AF65-F5344CB8AC3E}">
        <p14:creationId xmlns:p14="http://schemas.microsoft.com/office/powerpoint/2010/main" val="339418630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Wisp</Template>
  <TotalTime>4588</TotalTime>
  <Words>249</Words>
  <Application>Microsoft Office PowerPoint</Application>
  <PresentationFormat>Custom</PresentationFormat>
  <Paragraphs>11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1_Office Theme</vt:lpstr>
      <vt:lpstr>PowerPoint Presentation</vt:lpstr>
    </vt:vector>
  </TitlesOfParts>
  <Company>HubSpot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Demond Wong</dc:creator>
  <cp:lastModifiedBy>Lourdes Arce Espinoza</cp:lastModifiedBy>
  <cp:revision>133</cp:revision>
  <dcterms:created xsi:type="dcterms:W3CDTF">2013-02-06T15:19:00Z</dcterms:created>
  <dcterms:modified xsi:type="dcterms:W3CDTF">2020-02-18T20:56:08Z</dcterms:modified>
</cp:coreProperties>
</file>