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3"/>
  </p:notesMasterIdLst>
  <p:sldIdLst>
    <p:sldId id="257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C54F71"/>
    <a:srgbClr val="6F4969"/>
    <a:srgbClr val="142D43"/>
    <a:srgbClr val="000000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86" d="100"/>
          <a:sy n="86" d="100"/>
        </p:scale>
        <p:origin x="1296" y="-1094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4489452"/>
            <a:ext cx="7773308" cy="95504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14408152"/>
            <a:ext cx="7773308" cy="66230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F8420B-FA5B-5D42-9F73-926347ADB11B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94454-019B-EA4D-A8CD-EAD5A7A3F5C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6" y="17157494"/>
            <a:ext cx="7775673" cy="327742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6" y="2485290"/>
            <a:ext cx="7775673" cy="13518940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0434912"/>
            <a:ext cx="7774499" cy="27298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438406"/>
            <a:ext cx="7765322" cy="1369943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8" y="16819280"/>
            <a:ext cx="7765321" cy="6368744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39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2438400"/>
            <a:ext cx="6977064" cy="1197161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14440128"/>
            <a:ext cx="6564224" cy="170724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16819284"/>
            <a:ext cx="7765322" cy="634552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2566996"/>
            <a:ext cx="457200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12293504"/>
            <a:ext cx="457200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868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6" y="8507774"/>
            <a:ext cx="7766495" cy="100473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18602224"/>
            <a:ext cx="7765322" cy="4562576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93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2438406"/>
            <a:ext cx="7765322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7" y="8353282"/>
            <a:ext cx="2474217" cy="329322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7" y="11646496"/>
            <a:ext cx="2474217" cy="1151830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9" y="8353280"/>
            <a:ext cx="2473919" cy="329321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11646496"/>
            <a:ext cx="2474866" cy="1151830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8353280"/>
            <a:ext cx="2468408" cy="329321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11646496"/>
            <a:ext cx="2468408" cy="1151830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65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2438406"/>
            <a:ext cx="7765322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15956588"/>
            <a:ext cx="247421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8368940"/>
            <a:ext cx="2205038" cy="6096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18261636"/>
            <a:ext cx="2474216" cy="490316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7" y="15956588"/>
            <a:ext cx="2474237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8368940"/>
            <a:ext cx="2197894" cy="6096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18261632"/>
            <a:ext cx="2475252" cy="490316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8" y="15956588"/>
            <a:ext cx="2467425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4" y="8368940"/>
            <a:ext cx="2199085" cy="6096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18261640"/>
            <a:ext cx="2470694" cy="490316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22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54896-4381-9244-87BF-3EF6395076E8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0918B-8F69-0245-9EDC-29D5C342EC2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6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438402"/>
            <a:ext cx="1906993" cy="2072640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2438402"/>
            <a:ext cx="5744029" cy="207264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A6985-873D-6E4D-89DC-9ACE2F555E07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747B8-B5A2-BC49-949A-10D6E3066DD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6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A1A776-91EF-E140-A43B-CAABD908D307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DD3B4-216F-CF4F-9659-78DAA335A972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7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2628910"/>
            <a:ext cx="7300134" cy="11410948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14408158"/>
            <a:ext cx="7300134" cy="60007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2FF383-451D-454F-B4DA-DFDAA29F1CF6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1D36A-7B0E-EF44-9A0C-7215E583593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8" y="2438406"/>
            <a:ext cx="7765321" cy="53052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8353282"/>
            <a:ext cx="3829503" cy="148115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8353282"/>
            <a:ext cx="3820616" cy="148115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CD234D-B5FD-A74A-AE1E-2FF653D2FCEF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1B7A7-995C-F342-AB4A-F9F7D520249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6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8" y="2438406"/>
            <a:ext cx="7765321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8353280"/>
            <a:ext cx="3600326" cy="3295648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11648928"/>
            <a:ext cx="3830406" cy="115158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1" y="8353280"/>
            <a:ext cx="3591437" cy="3295648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1648928"/>
            <a:ext cx="3821518" cy="115158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EC5D1D-96CF-434F-86EE-9D16F567029C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A72F8-E72C-CE44-8F49-FB02E3EF30B2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9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696D9-2A45-AF46-84C8-A0B56F7FFFA0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99F7E6-8E5C-C04B-AC5E-DB23D9126A0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2221AA-0D51-A84D-94F6-EA32A116F68D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D6C13-1CFA-4C4F-9856-17ED7357DE8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2438400"/>
            <a:ext cx="2949178" cy="94488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9" y="2438400"/>
            <a:ext cx="4642119" cy="207264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11887206"/>
            <a:ext cx="2949178" cy="11277596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58FD96-CCD9-6343-89BA-05A1B4CD05F0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99CD1-D7EB-5843-BFB0-F967888315A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2438400"/>
            <a:ext cx="4167603" cy="94488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3035524"/>
            <a:ext cx="2966938" cy="19532152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11887200"/>
            <a:ext cx="4171242" cy="11277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7CDE77-3C5E-5143-9B4B-E80081B78933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DABAB-B3F5-3344-8A3D-76C1E3039F6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8" y="2438406"/>
            <a:ext cx="7765321" cy="5305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8384256"/>
            <a:ext cx="7765322" cy="14780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23533106"/>
            <a:ext cx="20574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23533106"/>
            <a:ext cx="5004649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10" y="23533106"/>
            <a:ext cx="565159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67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6647888" y="6427788"/>
            <a:ext cx="2395414" cy="2429429"/>
          </a:xfrm>
          <a:prstGeom prst="ellipse">
            <a:avLst/>
          </a:prstGeom>
          <a:solidFill>
            <a:srgbClr val="6F49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75125" y="168275"/>
            <a:ext cx="762000" cy="763588"/>
          </a:xfrm>
          <a:prstGeom prst="ellipse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43831" y="1026248"/>
            <a:ext cx="81595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solidFill>
                  <a:srgbClr val="000000"/>
                </a:solidFill>
                <a:latin typeface="Britannic Bold"/>
                <a:cs typeface="Britannic Bold"/>
              </a:rPr>
              <a:t>GRUPOS DE ALIMENTOS</a:t>
            </a:r>
            <a:endParaRPr lang="en-US" sz="5400" b="1" dirty="0">
              <a:ln w="18000">
                <a:solidFill>
                  <a:schemeClr val="accent5"/>
                </a:solidFill>
                <a:prstDash val="solid"/>
                <a:miter lim="800000"/>
              </a:ln>
              <a:solidFill>
                <a:srgbClr val="000000"/>
              </a:solidFill>
              <a:latin typeface="Britannic Bold"/>
              <a:ea typeface="+mn-ea"/>
              <a:cs typeface="Britannic Bold"/>
            </a:endParaRPr>
          </a:p>
        </p:txBody>
      </p:sp>
      <p:sp>
        <p:nvSpPr>
          <p:cNvPr id="15367" name="TextBox 15"/>
          <p:cNvSpPr txBox="1">
            <a:spLocks noChangeArrowheads="1"/>
          </p:cNvSpPr>
          <p:nvPr/>
        </p:nvSpPr>
        <p:spPr bwMode="auto">
          <a:xfrm>
            <a:off x="1077755" y="1998399"/>
            <a:ext cx="68595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Britannic Bold" charset="0"/>
                <a:cs typeface="Britannic Bold" charset="0"/>
              </a:rPr>
              <a:t>LOS ALIMENTOS SE CLASIFICAN COMO: </a:t>
            </a:r>
          </a:p>
          <a:p>
            <a:pPr marL="2057400" lvl="3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 err="1">
                <a:latin typeface="Britannic Bold" charset="0"/>
                <a:cs typeface="Britannic Bold" charset="0"/>
              </a:rPr>
              <a:t>Hidratos</a:t>
            </a:r>
            <a:r>
              <a:rPr lang="en-US" sz="2800" dirty="0">
                <a:latin typeface="Britannic Bold" charset="0"/>
                <a:cs typeface="Britannic Bold" charset="0"/>
              </a:rPr>
              <a:t> de </a:t>
            </a:r>
            <a:r>
              <a:rPr lang="en-US" sz="2800" dirty="0" err="1">
                <a:latin typeface="Britannic Bold" charset="0"/>
                <a:cs typeface="Britannic Bold" charset="0"/>
              </a:rPr>
              <a:t>carbono</a:t>
            </a:r>
            <a:endParaRPr lang="en-US" sz="2800" dirty="0">
              <a:latin typeface="Britannic Bold" charset="0"/>
              <a:cs typeface="Britannic Bold" charset="0"/>
            </a:endParaRPr>
          </a:p>
          <a:p>
            <a:pPr marL="2057400" lvl="3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 err="1">
                <a:latin typeface="Britannic Bold" charset="0"/>
                <a:cs typeface="Britannic Bold" charset="0"/>
              </a:rPr>
              <a:t>Grasas</a:t>
            </a:r>
            <a:endParaRPr lang="en-US" sz="2800" dirty="0">
              <a:latin typeface="Britannic Bold" charset="0"/>
              <a:cs typeface="Britannic Bold" charset="0"/>
            </a:endParaRPr>
          </a:p>
          <a:p>
            <a:pPr marL="2057400" lvl="3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 err="1">
                <a:latin typeface="Britannic Bold" charset="0"/>
                <a:cs typeface="Britannic Bold" charset="0"/>
              </a:rPr>
              <a:t>Proteínas</a:t>
            </a:r>
            <a:endParaRPr lang="en-US" sz="2800" dirty="0">
              <a:latin typeface="Britannic Bold" charset="0"/>
              <a:cs typeface="Britannic Bold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25265" y="43862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371" name="TextBox 24"/>
          <p:cNvSpPr txBox="1">
            <a:spLocks noChangeArrowheads="1"/>
          </p:cNvSpPr>
          <p:nvPr/>
        </p:nvSpPr>
        <p:spPr bwMode="auto">
          <a:xfrm>
            <a:off x="437356" y="4629431"/>
            <a:ext cx="31630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HIDRATOS</a:t>
            </a:r>
            <a:r>
              <a:rPr lang="en-US" sz="2000" dirty="0">
                <a:ln>
                  <a:solidFill>
                    <a:srgbClr val="C54F71"/>
                  </a:solidFill>
                </a:ln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DE CARBONO</a:t>
            </a:r>
          </a:p>
        </p:txBody>
      </p: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0" y="9596228"/>
            <a:ext cx="9047162" cy="377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74" name="TextBox 28"/>
          <p:cNvSpPr txBox="1">
            <a:spLocks noChangeArrowheads="1"/>
          </p:cNvSpPr>
          <p:nvPr/>
        </p:nvSpPr>
        <p:spPr bwMode="auto">
          <a:xfrm>
            <a:off x="1111295" y="5175457"/>
            <a:ext cx="3099866" cy="923330"/>
          </a:xfrm>
          <a:prstGeom prst="rect">
            <a:avLst/>
          </a:prstGeom>
          <a:solidFill>
            <a:srgbClr val="C54F7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CR" sz="1800" b="1" dirty="0">
                <a:latin typeface="Abadi" panose="020B0604020104020204" pitchFamily="34" charset="0"/>
              </a:rPr>
              <a:t>Los hidratos de carbono, incluyen los almidones, los azúcares y la fibra dietética</a:t>
            </a:r>
            <a:endParaRPr lang="en-US" sz="1800" dirty="0">
              <a:solidFill>
                <a:srgbClr val="4BACC6"/>
              </a:solidFill>
              <a:latin typeface="Abadi" panose="020B0604020104020204" pitchFamily="34" charset="0"/>
              <a:cs typeface="Britannic Bold" charset="0"/>
            </a:endParaRPr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>
          <a:xfrm>
            <a:off x="4710272" y="9447208"/>
            <a:ext cx="436943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cxnSpLocks/>
          </p:cNvCxnSpPr>
          <p:nvPr/>
        </p:nvCxnSpPr>
        <p:spPr>
          <a:xfrm>
            <a:off x="0" y="9288525"/>
            <a:ext cx="54370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>
            <a:cxnSpLocks/>
          </p:cNvCxnSpPr>
          <p:nvPr/>
        </p:nvCxnSpPr>
        <p:spPr>
          <a:xfrm>
            <a:off x="125265" y="14324330"/>
            <a:ext cx="4927441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531100" y="6949950"/>
            <a:ext cx="1311275" cy="1309687"/>
          </a:xfrm>
          <a:prstGeom prst="ellipse">
            <a:avLst/>
          </a:prstGeom>
          <a:solidFill>
            <a:srgbClr val="C54F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1" name="Oval 100"/>
          <p:cNvSpPr/>
          <p:nvPr/>
        </p:nvSpPr>
        <p:spPr>
          <a:xfrm>
            <a:off x="6848475" y="7199374"/>
            <a:ext cx="996157" cy="1102043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6" name="Straight Connector 225"/>
          <p:cNvCxnSpPr/>
          <p:nvPr/>
        </p:nvCxnSpPr>
        <p:spPr>
          <a:xfrm>
            <a:off x="0" y="19102070"/>
            <a:ext cx="459422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3767931" y="19263996"/>
            <a:ext cx="5311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32544" y="26111200"/>
            <a:ext cx="4595812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32544" y="19410363"/>
            <a:ext cx="5311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511" name="TextBox 234"/>
          <p:cNvSpPr txBox="1">
            <a:spLocks noChangeArrowheads="1"/>
          </p:cNvSpPr>
          <p:nvPr/>
        </p:nvSpPr>
        <p:spPr bwMode="auto">
          <a:xfrm>
            <a:off x="153532" y="26451012"/>
            <a:ext cx="3634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ritannic Bold" charset="0"/>
                <a:cs typeface="Britannic Bold" charset="0"/>
              </a:rPr>
              <a:t>¡ CONSTRUYAMOS SALUD JUNTOS!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81A7EE-E404-4184-A410-66FD830D1790}"/>
              </a:ext>
            </a:extLst>
          </p:cNvPr>
          <p:cNvSpPr/>
          <p:nvPr/>
        </p:nvSpPr>
        <p:spPr>
          <a:xfrm>
            <a:off x="202566" y="6635126"/>
            <a:ext cx="4572000" cy="203132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es-CR" sz="1400" b="1" dirty="0">
                <a:latin typeface="Abadi" panose="020B0604020104020204" pitchFamily="34" charset="0"/>
              </a:rPr>
              <a:t>Algunos alimentos que los contienen son:</a:t>
            </a:r>
          </a:p>
          <a:p>
            <a:pPr algn="just"/>
            <a:endParaRPr lang="es-CR" sz="1400" b="1" dirty="0">
              <a:latin typeface="Abadi" panose="020B06040201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Pastas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Cereales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Granos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Pan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Verduras (papa, yuca, camote)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Leche y sus derivados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Frutas </a:t>
            </a:r>
          </a:p>
        </p:txBody>
      </p:sp>
      <p:pic>
        <p:nvPicPr>
          <p:cNvPr id="16" name="Graphic 15" descr="Fork and knife">
            <a:extLst>
              <a:ext uri="{FF2B5EF4-FFF2-40B4-BE49-F238E27FC236}">
                <a16:creationId xmlns:a16="http://schemas.microsoft.com/office/drawing/2014/main" id="{41861CD5-A367-4221-8942-8CE00AB7CD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221537" y="6668435"/>
            <a:ext cx="914400" cy="914400"/>
          </a:xfrm>
          <a:prstGeom prst="rect">
            <a:avLst/>
          </a:prstGeom>
        </p:spPr>
      </p:pic>
      <p:pic>
        <p:nvPicPr>
          <p:cNvPr id="21" name="Graphic 20" descr="Apple">
            <a:extLst>
              <a:ext uri="{FF2B5EF4-FFF2-40B4-BE49-F238E27FC236}">
                <a16:creationId xmlns:a16="http://schemas.microsoft.com/office/drawing/2014/main" id="{0F33CF09-9675-48A7-B6B7-5F01D08F5F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751445" y="7160944"/>
            <a:ext cx="914400" cy="914400"/>
          </a:xfrm>
          <a:prstGeom prst="rect">
            <a:avLst/>
          </a:prstGeom>
        </p:spPr>
      </p:pic>
      <p:pic>
        <p:nvPicPr>
          <p:cNvPr id="29" name="Graphic 28" descr="Bowl">
            <a:extLst>
              <a:ext uri="{FF2B5EF4-FFF2-40B4-BE49-F238E27FC236}">
                <a16:creationId xmlns:a16="http://schemas.microsoft.com/office/drawing/2014/main" id="{4B6B8666-C473-45AC-9272-A34103A21F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011512" y="7312262"/>
            <a:ext cx="914400" cy="9144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513EE0E-FE85-46DD-81C2-96F4B187D4C4}"/>
              </a:ext>
            </a:extLst>
          </p:cNvPr>
          <p:cNvSpPr/>
          <p:nvPr/>
        </p:nvSpPr>
        <p:spPr>
          <a:xfrm>
            <a:off x="4011903" y="6259642"/>
            <a:ext cx="3051811" cy="107721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  <a:ea typeface="ＭＳ Ｐゴシック" charset="0"/>
              </a:rPr>
              <a:t>Su función en el organismo es brindar energía y mantener la temperatura corporal y favorecer la </a:t>
            </a:r>
            <a:r>
              <a:rPr lang="es-CR" sz="1600" b="1" dirty="0" smtClean="0">
                <a:latin typeface="Abadi" panose="020B0604020104020204" pitchFamily="34" charset="0"/>
                <a:ea typeface="ＭＳ Ｐゴシック" charset="0"/>
              </a:rPr>
              <a:t>digestión</a:t>
            </a:r>
            <a:endParaRPr lang="es-CR" sz="1600" b="1" dirty="0">
              <a:latin typeface="Abadi" panose="020B0604020104020204" pitchFamily="34" charset="0"/>
              <a:ea typeface="ＭＳ Ｐゴシック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03FB14FC-C967-4519-81B4-A0EA7DEC9BCF}"/>
              </a:ext>
            </a:extLst>
          </p:cNvPr>
          <p:cNvSpPr/>
          <p:nvPr/>
        </p:nvSpPr>
        <p:spPr>
          <a:xfrm>
            <a:off x="4486275" y="8444848"/>
            <a:ext cx="2355850" cy="738664"/>
          </a:xfrm>
          <a:prstGeom prst="rect">
            <a:avLst/>
          </a:prstGeom>
          <a:solidFill>
            <a:srgbClr val="142D43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400" b="1" dirty="0">
                <a:latin typeface="Abadi" panose="020B0604020104020204" pitchFamily="34" charset="0"/>
              </a:rPr>
              <a:t>El consumo de los hidratos de carbono debe constituir el 65%  de la dieta </a:t>
            </a:r>
            <a:r>
              <a:rPr lang="es-CR" sz="1400" b="1" dirty="0" smtClean="0">
                <a:latin typeface="Abadi" panose="020B0604020104020204" pitchFamily="34" charset="0"/>
              </a:rPr>
              <a:t>total</a:t>
            </a:r>
            <a:endParaRPr lang="es-CR" sz="1400" b="1" dirty="0">
              <a:latin typeface="Abadi" panose="020B0604020104020204" pitchFamily="34" charset="0"/>
            </a:endParaRP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28140420-4211-466E-9681-F3976E2FA34F}"/>
              </a:ext>
            </a:extLst>
          </p:cNvPr>
          <p:cNvCxnSpPr/>
          <p:nvPr/>
        </p:nvCxnSpPr>
        <p:spPr>
          <a:xfrm>
            <a:off x="3832225" y="45386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8" name="TextBox 24">
            <a:extLst>
              <a:ext uri="{FF2B5EF4-FFF2-40B4-BE49-F238E27FC236}">
                <a16:creationId xmlns:a16="http://schemas.microsoft.com/office/drawing/2014/main" id="{10ADBA97-7763-4188-A803-6CA55FF5E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25" y="19662023"/>
            <a:ext cx="316309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RECUERDE </a:t>
            </a:r>
            <a:r>
              <a:rPr lang="en-US" sz="2000" dirty="0" smtClean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TAMBIÉN:  </a:t>
            </a:r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CONSUMIR </a:t>
            </a:r>
            <a:r>
              <a:rPr lang="en-US" sz="2000" dirty="0" smtClean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AGUA Y VEGETALES</a:t>
            </a:r>
            <a:endParaRPr lang="en-US" sz="2000" dirty="0">
              <a:ln>
                <a:solidFill>
                  <a:srgbClr val="C54F71"/>
                </a:solidFill>
              </a:ln>
              <a:latin typeface="Britannic Bold" charset="0"/>
              <a:cs typeface="Britannic Bold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CA9D2F3-F54D-47DE-ABE9-C7A8E2183B09}"/>
              </a:ext>
            </a:extLst>
          </p:cNvPr>
          <p:cNvSpPr/>
          <p:nvPr/>
        </p:nvSpPr>
        <p:spPr>
          <a:xfrm>
            <a:off x="1077755" y="11421284"/>
            <a:ext cx="3398996" cy="1077218"/>
          </a:xfrm>
          <a:prstGeom prst="rect">
            <a:avLst/>
          </a:prstGeom>
          <a:solidFill>
            <a:srgbClr val="6F4969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202020204" pitchFamily="34" charset="0"/>
              </a:rPr>
              <a:t>Constituyen la base para construir tejidos corporales (hueso, músculo, </a:t>
            </a:r>
            <a:r>
              <a:rPr lang="es-CR" sz="1600" b="1" dirty="0" err="1">
                <a:latin typeface="Abadi" panose="020B0604020202020204" pitchFamily="34" charset="0"/>
              </a:rPr>
              <a:t>sangre,etc</a:t>
            </a:r>
            <a:r>
              <a:rPr lang="es-CR" sz="1600" b="1" dirty="0">
                <a:latin typeface="Abadi" panose="020B0604020202020204" pitchFamily="34" charset="0"/>
              </a:rPr>
              <a:t>), especialmente  durante el crecimiento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060DFDF9-F1C5-4B51-8C62-D770F0AE3170}"/>
              </a:ext>
            </a:extLst>
          </p:cNvPr>
          <p:cNvSpPr/>
          <p:nvPr/>
        </p:nvSpPr>
        <p:spPr>
          <a:xfrm>
            <a:off x="5547518" y="9911840"/>
            <a:ext cx="3532188" cy="1384995"/>
          </a:xfrm>
          <a:prstGeom prst="rect">
            <a:avLst/>
          </a:prstGeom>
          <a:solidFill>
            <a:srgbClr val="142D43"/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Reparan tejidos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Contribuye al sistema inmunológico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Asegura el buen funcionamiento del organismo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Proporciona energía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Contienen los aminoácidos </a:t>
            </a:r>
            <a:r>
              <a:rPr lang="es-CR" sz="1400" b="1" dirty="0" smtClean="0">
                <a:latin typeface="Abadi" panose="020B0604020104020204" pitchFamily="34" charset="0"/>
              </a:rPr>
              <a:t>esenciales</a:t>
            </a:r>
            <a:endParaRPr lang="es-CR" sz="1400" dirty="0">
              <a:latin typeface="Abadi" panose="020B0604020104020204" pitchFamily="34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674E8F08-4BEC-4642-A1C2-130DFA084E2C}"/>
              </a:ext>
            </a:extLst>
          </p:cNvPr>
          <p:cNvSpPr/>
          <p:nvPr/>
        </p:nvSpPr>
        <p:spPr>
          <a:xfrm>
            <a:off x="5561939" y="11897335"/>
            <a:ext cx="3003550" cy="954107"/>
          </a:xfrm>
          <a:prstGeom prst="rect">
            <a:avLst/>
          </a:prstGeom>
          <a:solidFill>
            <a:srgbClr val="C54F71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400" b="1" dirty="0">
                <a:latin typeface="Abadi" panose="020B0604020104020204" pitchFamily="34" charset="0"/>
              </a:rPr>
              <a:t>Algunos ejemplos de proteína animal son: pescado, mariscos, carnes rojas y blancas, leche, huevos, queso y </a:t>
            </a:r>
            <a:r>
              <a:rPr lang="es-CR" sz="1400" b="1" dirty="0" smtClean="0">
                <a:latin typeface="Abadi" panose="020B0604020104020204" pitchFamily="34" charset="0"/>
              </a:rPr>
              <a:t>yogurt</a:t>
            </a:r>
            <a:endParaRPr lang="es-CR" sz="1400" b="1" dirty="0">
              <a:latin typeface="Abadi" panose="020B0604020104020204" pitchFamily="34" charset="0"/>
            </a:endParaRPr>
          </a:p>
        </p:txBody>
      </p:sp>
      <p:sp>
        <p:nvSpPr>
          <p:cNvPr id="236" name="Left Brace 235">
            <a:extLst>
              <a:ext uri="{FF2B5EF4-FFF2-40B4-BE49-F238E27FC236}">
                <a16:creationId xmlns:a16="http://schemas.microsoft.com/office/drawing/2014/main" id="{EC402889-06FE-41D1-AFDA-E691907FE384}"/>
              </a:ext>
            </a:extLst>
          </p:cNvPr>
          <p:cNvSpPr/>
          <p:nvPr/>
        </p:nvSpPr>
        <p:spPr>
          <a:xfrm>
            <a:off x="4774565" y="9707481"/>
            <a:ext cx="562133" cy="4379709"/>
          </a:xfrm>
          <a:prstGeom prst="leftBrace">
            <a:avLst>
              <a:gd name="adj1" fmla="val 86644"/>
              <a:gd name="adj2" fmla="val 50000"/>
            </a:avLst>
          </a:prstGeom>
          <a:ln w="38100">
            <a:solidFill>
              <a:srgbClr val="4BAC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CE400934-BC7F-45F2-A4FC-7C500847AE0B}"/>
              </a:ext>
            </a:extLst>
          </p:cNvPr>
          <p:cNvCxnSpPr>
            <a:cxnSpLocks/>
          </p:cNvCxnSpPr>
          <p:nvPr/>
        </p:nvCxnSpPr>
        <p:spPr>
          <a:xfrm>
            <a:off x="4200685" y="14467840"/>
            <a:ext cx="4927441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9" name="Graphic 238" descr="Head with Gears">
            <a:extLst>
              <a:ext uri="{FF2B5EF4-FFF2-40B4-BE49-F238E27FC236}">
                <a16:creationId xmlns:a16="http://schemas.microsoft.com/office/drawing/2014/main" id="{07ABDADF-C7AC-425A-876F-549D0F2E75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400504" y="9952768"/>
            <a:ext cx="1468516" cy="1468516"/>
          </a:xfrm>
          <a:prstGeom prst="rect">
            <a:avLst/>
          </a:prstGeom>
        </p:spPr>
      </p:pic>
      <p:pic>
        <p:nvPicPr>
          <p:cNvPr id="241" name="Graphic 240" descr="Dance">
            <a:extLst>
              <a:ext uri="{FF2B5EF4-FFF2-40B4-BE49-F238E27FC236}">
                <a16:creationId xmlns:a16="http://schemas.microsoft.com/office/drawing/2014/main" id="{D4369031-EEB3-4155-A23F-05364425CF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26933" y="12493963"/>
            <a:ext cx="1411268" cy="1411268"/>
          </a:xfrm>
          <a:prstGeom prst="rect">
            <a:avLst/>
          </a:prstGeom>
        </p:spPr>
      </p:pic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5075CED9-49DF-45D0-B485-F05E743676E2}"/>
              </a:ext>
            </a:extLst>
          </p:cNvPr>
          <p:cNvCxnSpPr>
            <a:cxnSpLocks/>
          </p:cNvCxnSpPr>
          <p:nvPr/>
        </p:nvCxnSpPr>
        <p:spPr>
          <a:xfrm>
            <a:off x="32544" y="14615010"/>
            <a:ext cx="9047162" cy="377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24">
            <a:extLst>
              <a:ext uri="{FF2B5EF4-FFF2-40B4-BE49-F238E27FC236}">
                <a16:creationId xmlns:a16="http://schemas.microsoft.com/office/drawing/2014/main" id="{775AF22B-CD40-4353-8D15-700BF417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253" y="9992900"/>
            <a:ext cx="31630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PROTEÍNAS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7F3DDA15-5302-4127-A847-24977EA7CA08}"/>
              </a:ext>
            </a:extLst>
          </p:cNvPr>
          <p:cNvSpPr/>
          <p:nvPr/>
        </p:nvSpPr>
        <p:spPr>
          <a:xfrm>
            <a:off x="1602116" y="15038024"/>
            <a:ext cx="2783048" cy="1815882"/>
          </a:xfrm>
          <a:prstGeom prst="rect">
            <a:avLst/>
          </a:prstGeom>
          <a:solidFill>
            <a:srgbClr val="142D43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Las grasas aportan energía, favorecen la visión, proporcionan ácidos esenciales, desarrollo de tejidos, transporte de vitaminas, rodea tejidos y los protege de traumas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93729C1-3493-48AA-AFA6-67BDD21D3D3A}"/>
              </a:ext>
            </a:extLst>
          </p:cNvPr>
          <p:cNvSpPr/>
          <p:nvPr/>
        </p:nvSpPr>
        <p:spPr>
          <a:xfrm>
            <a:off x="4901514" y="16064701"/>
            <a:ext cx="3769756" cy="2031325"/>
          </a:xfrm>
          <a:prstGeom prst="rect">
            <a:avLst/>
          </a:prstGeom>
          <a:solidFill>
            <a:srgbClr val="C54F71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400" b="1" dirty="0">
                <a:latin typeface="Abadi" panose="020B0604020104020204" pitchFamily="34" charset="0"/>
              </a:rPr>
              <a:t>Algunos alimentos que los contienen son:</a:t>
            </a:r>
          </a:p>
          <a:p>
            <a:pPr algn="just"/>
            <a:endParaRPr lang="es-CR" sz="1400" b="1" dirty="0">
              <a:latin typeface="Abadi" panose="020B06040201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Aceites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Carnes con grasa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Huevo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Leche entera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Chocolate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Aguacate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latin typeface="Abadi" panose="020B0604020104020204" pitchFamily="34" charset="0"/>
              </a:rPr>
              <a:t>Semillas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8A161837-36ED-4A80-9D96-7E74761AE15E}"/>
              </a:ext>
            </a:extLst>
          </p:cNvPr>
          <p:cNvSpPr/>
          <p:nvPr/>
        </p:nvSpPr>
        <p:spPr>
          <a:xfrm>
            <a:off x="1942066" y="18036929"/>
            <a:ext cx="2118893" cy="830997"/>
          </a:xfrm>
          <a:prstGeom prst="rect">
            <a:avLst/>
          </a:prstGeom>
          <a:solidFill>
            <a:srgbClr val="4BACC6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El consumo de grasa debe constituir el 15%  de la dieta total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2F64433-3BEB-4E51-8420-F2BB1D8FA136}"/>
              </a:ext>
            </a:extLst>
          </p:cNvPr>
          <p:cNvSpPr/>
          <p:nvPr/>
        </p:nvSpPr>
        <p:spPr>
          <a:xfrm>
            <a:off x="5535886" y="13195301"/>
            <a:ext cx="2956560" cy="1077218"/>
          </a:xfrm>
          <a:prstGeom prst="rect">
            <a:avLst/>
          </a:prstGeom>
          <a:solidFill>
            <a:srgbClr val="4BACC6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Algunos ejemplos de proteína vegetal: garbanzos, lentejas, arroz, semillas de chía, quinoa, soya, semillas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7EA4C2A2-B348-4567-9A57-773F70D88F83}"/>
              </a:ext>
            </a:extLst>
          </p:cNvPr>
          <p:cNvSpPr/>
          <p:nvPr/>
        </p:nvSpPr>
        <p:spPr>
          <a:xfrm>
            <a:off x="2937113" y="19970693"/>
            <a:ext cx="2906554" cy="1569660"/>
          </a:xfrm>
          <a:prstGeom prst="rect">
            <a:avLst/>
          </a:prstGeom>
          <a:solidFill>
            <a:srgbClr val="C54F71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El agua mantiene la temperatura corporal. Transporte de nutrientes y participa en la eliminación de sustancias de desecho del organismo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340CFD49-6F30-478F-9817-33B52A836BCB}"/>
              </a:ext>
            </a:extLst>
          </p:cNvPr>
          <p:cNvSpPr/>
          <p:nvPr/>
        </p:nvSpPr>
        <p:spPr>
          <a:xfrm>
            <a:off x="5560986" y="21778462"/>
            <a:ext cx="3004503" cy="1077218"/>
          </a:xfrm>
          <a:prstGeom prst="rect">
            <a:avLst/>
          </a:prstGeom>
          <a:solidFill>
            <a:srgbClr val="4BACC6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El agua la podemos encontrar en estado natural o bien en alimentos como: frutas y verduras</a:t>
            </a: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D464FED-8087-45A6-8B6B-F61677A09CE3}"/>
              </a:ext>
            </a:extLst>
          </p:cNvPr>
          <p:cNvSpPr/>
          <p:nvPr/>
        </p:nvSpPr>
        <p:spPr>
          <a:xfrm>
            <a:off x="249097" y="21994059"/>
            <a:ext cx="2653823" cy="830997"/>
          </a:xfrm>
          <a:prstGeom prst="rect">
            <a:avLst/>
          </a:prstGeom>
          <a:solidFill>
            <a:srgbClr val="6F4969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latin typeface="Abadi" panose="020B0604020104020204" pitchFamily="34" charset="0"/>
              </a:rPr>
              <a:t>El consumo de agua recomendado entre 1,5  a 2 </a:t>
            </a:r>
            <a:r>
              <a:rPr lang="es-CR" sz="1600" b="1" dirty="0" smtClean="0">
                <a:latin typeface="Abadi" panose="020B0604020104020204" pitchFamily="34" charset="0"/>
              </a:rPr>
              <a:t>litros</a:t>
            </a:r>
            <a:endParaRPr lang="es-CR" sz="1600" b="1" dirty="0">
              <a:latin typeface="Abadi" panose="020B0604020104020204" pitchFamily="34" charset="0"/>
            </a:endParaRPr>
          </a:p>
        </p:txBody>
      </p:sp>
      <p:sp>
        <p:nvSpPr>
          <p:cNvPr id="185" name="TextBox 24">
            <a:extLst>
              <a:ext uri="{FF2B5EF4-FFF2-40B4-BE49-F238E27FC236}">
                <a16:creationId xmlns:a16="http://schemas.microsoft.com/office/drawing/2014/main" id="{90418D3A-5D5C-44C9-B218-6E52A6D03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175" y="14797204"/>
            <a:ext cx="31630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n>
                  <a:solidFill>
                    <a:srgbClr val="C54F71"/>
                  </a:solidFill>
                </a:ln>
                <a:latin typeface="Britannic Bold" charset="0"/>
                <a:cs typeface="Britannic Bold" charset="0"/>
              </a:rPr>
              <a:t>GRASAS</a:t>
            </a:r>
          </a:p>
        </p:txBody>
      </p:sp>
      <p:sp>
        <p:nvSpPr>
          <p:cNvPr id="253" name="Arrow: Right 252">
            <a:extLst>
              <a:ext uri="{FF2B5EF4-FFF2-40B4-BE49-F238E27FC236}">
                <a16:creationId xmlns:a16="http://schemas.microsoft.com/office/drawing/2014/main" id="{723C3EDB-640A-4B0B-B541-452EFF0B9DB7}"/>
              </a:ext>
            </a:extLst>
          </p:cNvPr>
          <p:cNvSpPr/>
          <p:nvPr/>
        </p:nvSpPr>
        <p:spPr>
          <a:xfrm rot="2490662">
            <a:off x="5999831" y="20676708"/>
            <a:ext cx="1470275" cy="534039"/>
          </a:xfrm>
          <a:prstGeom prst="rightArrow">
            <a:avLst/>
          </a:prstGeom>
          <a:solidFill>
            <a:srgbClr val="4BAC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86" name="Arrow: Right 185">
            <a:extLst>
              <a:ext uri="{FF2B5EF4-FFF2-40B4-BE49-F238E27FC236}">
                <a16:creationId xmlns:a16="http://schemas.microsoft.com/office/drawing/2014/main" id="{19BB037A-C2A5-455C-9A89-E49EBE762645}"/>
              </a:ext>
            </a:extLst>
          </p:cNvPr>
          <p:cNvSpPr/>
          <p:nvPr/>
        </p:nvSpPr>
        <p:spPr>
          <a:xfrm rot="10800000">
            <a:off x="3400504" y="22193881"/>
            <a:ext cx="1470275" cy="534039"/>
          </a:xfrm>
          <a:prstGeom prst="rightArrow">
            <a:avLst/>
          </a:prstGeom>
          <a:solidFill>
            <a:srgbClr val="C54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BDAFC2DE-9E24-40E6-AF8A-E410E31D030C}"/>
              </a:ext>
            </a:extLst>
          </p:cNvPr>
          <p:cNvCxnSpPr/>
          <p:nvPr/>
        </p:nvCxnSpPr>
        <p:spPr>
          <a:xfrm>
            <a:off x="3619380" y="26336943"/>
            <a:ext cx="5311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802CF438-CE9D-46A8-86B6-DB237DA6856C}"/>
              </a:ext>
            </a:extLst>
          </p:cNvPr>
          <p:cNvCxnSpPr/>
          <p:nvPr/>
        </p:nvCxnSpPr>
        <p:spPr>
          <a:xfrm>
            <a:off x="3787911" y="19570383"/>
            <a:ext cx="5311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9" name="TextBox 234">
            <a:extLst>
              <a:ext uri="{FF2B5EF4-FFF2-40B4-BE49-F238E27FC236}">
                <a16:creationId xmlns:a16="http://schemas.microsoft.com/office/drawing/2014/main" id="{02BE3855-F15B-4B80-BCAC-6C7C71426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825" y="26854468"/>
            <a:ext cx="3634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ritannic Bold" charset="0"/>
                <a:cs typeface="Britannic Bold" charset="0"/>
              </a:rPr>
              <a:t>SERVICIO MÉDICO UNED</a:t>
            </a:r>
          </a:p>
        </p:txBody>
      </p:sp>
      <p:sp>
        <p:nvSpPr>
          <p:cNvPr id="54" name="Rectangle 245">
            <a:extLst>
              <a:ext uri="{FF2B5EF4-FFF2-40B4-BE49-F238E27FC236}">
                <a16:creationId xmlns:a16="http://schemas.microsoft.com/office/drawing/2014/main" id="{7EA4C2A2-B348-4567-9A57-773F70D88F83}"/>
              </a:ext>
            </a:extLst>
          </p:cNvPr>
          <p:cNvSpPr/>
          <p:nvPr/>
        </p:nvSpPr>
        <p:spPr>
          <a:xfrm>
            <a:off x="262695" y="24374717"/>
            <a:ext cx="2906554" cy="830997"/>
          </a:xfrm>
          <a:prstGeom prst="rect">
            <a:avLst/>
          </a:prstGeom>
          <a:solidFill>
            <a:srgbClr val="C54F71"/>
          </a:solidFill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Abadi" panose="020B0604020104020204" pitchFamily="34" charset="0"/>
              </a:rPr>
              <a:t>Los vegetales: aportan las vitaminas, agua  y fibra al proceso de digestión</a:t>
            </a:r>
            <a:endParaRPr lang="es-CR" sz="1600" b="1" dirty="0">
              <a:latin typeface="Abadi" panose="020B0604020104020204" pitchFamily="34" charset="0"/>
            </a:endParaRPr>
          </a:p>
        </p:txBody>
      </p:sp>
      <p:sp>
        <p:nvSpPr>
          <p:cNvPr id="55" name="Arrow: Right 252">
            <a:extLst>
              <a:ext uri="{FF2B5EF4-FFF2-40B4-BE49-F238E27FC236}">
                <a16:creationId xmlns:a16="http://schemas.microsoft.com/office/drawing/2014/main" id="{723C3EDB-640A-4B0B-B541-452EFF0B9DB7}"/>
              </a:ext>
            </a:extLst>
          </p:cNvPr>
          <p:cNvSpPr/>
          <p:nvPr/>
        </p:nvSpPr>
        <p:spPr>
          <a:xfrm rot="2490662">
            <a:off x="1314653" y="23346035"/>
            <a:ext cx="1470275" cy="534039"/>
          </a:xfrm>
          <a:prstGeom prst="rightArrow">
            <a:avLst/>
          </a:prstGeom>
          <a:solidFill>
            <a:srgbClr val="4BAC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6" name="Rectangle 245">
            <a:extLst>
              <a:ext uri="{FF2B5EF4-FFF2-40B4-BE49-F238E27FC236}">
                <a16:creationId xmlns:a16="http://schemas.microsoft.com/office/drawing/2014/main" id="{7EA4C2A2-B348-4567-9A57-773F70D88F83}"/>
              </a:ext>
            </a:extLst>
          </p:cNvPr>
          <p:cNvSpPr/>
          <p:nvPr/>
        </p:nvSpPr>
        <p:spPr>
          <a:xfrm>
            <a:off x="5609960" y="24497827"/>
            <a:ext cx="2906554" cy="584775"/>
          </a:xfrm>
          <a:prstGeom prst="rect">
            <a:avLst/>
          </a:prstGeom>
          <a:solidFill>
            <a:srgbClr val="4BACC6"/>
          </a:solidFill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Abadi" panose="020B0604020104020204" pitchFamily="34" charset="0"/>
              </a:rPr>
              <a:t>Se recomiendan 5 porciones al día</a:t>
            </a:r>
            <a:endParaRPr lang="es-CR" sz="1600" b="1" dirty="0">
              <a:latin typeface="Abadi" panose="020B0604020104020204" pitchFamily="34" charset="0"/>
            </a:endParaRPr>
          </a:p>
        </p:txBody>
      </p:sp>
      <p:sp>
        <p:nvSpPr>
          <p:cNvPr id="57" name="Arrow: Right 185">
            <a:extLst>
              <a:ext uri="{FF2B5EF4-FFF2-40B4-BE49-F238E27FC236}">
                <a16:creationId xmlns:a16="http://schemas.microsoft.com/office/drawing/2014/main" id="{19BB037A-C2A5-455C-9A89-E49EBE762645}"/>
              </a:ext>
            </a:extLst>
          </p:cNvPr>
          <p:cNvSpPr/>
          <p:nvPr/>
        </p:nvSpPr>
        <p:spPr>
          <a:xfrm>
            <a:off x="3398745" y="24469859"/>
            <a:ext cx="1470275" cy="534039"/>
          </a:xfrm>
          <a:prstGeom prst="rightArrow">
            <a:avLst/>
          </a:prstGeom>
          <a:solidFill>
            <a:srgbClr val="C54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4513</TotalTime>
  <Words>312</Words>
  <Application>Microsoft Office PowerPoint</Application>
  <PresentationFormat>Personalizado</PresentationFormat>
  <Paragraphs>47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ＭＳ Ｐゴシック</vt:lpstr>
      <vt:lpstr>Abadi</vt:lpstr>
      <vt:lpstr>Arial</vt:lpstr>
      <vt:lpstr>Bookman Old Style</vt:lpstr>
      <vt:lpstr>Britannic Bold</vt:lpstr>
      <vt:lpstr>Calibri</vt:lpstr>
      <vt:lpstr>Rockwell</vt:lpstr>
      <vt:lpstr>Damask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129</cp:revision>
  <dcterms:created xsi:type="dcterms:W3CDTF">2013-02-06T15:19:00Z</dcterms:created>
  <dcterms:modified xsi:type="dcterms:W3CDTF">2019-05-07T21:14:59Z</dcterms:modified>
</cp:coreProperties>
</file>