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3"/>
  </p:notesMasterIdLst>
  <p:sldIdLst>
    <p:sldId id="262" r:id="rId2"/>
  </p:sldIdLst>
  <p:sldSz cx="9144000" cy="2743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64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5654"/>
    <a:srgbClr val="3A6D70"/>
    <a:srgbClr val="84100E"/>
    <a:srgbClr val="DC9800"/>
    <a:srgbClr val="D9614C"/>
    <a:srgbClr val="CA2B1C"/>
    <a:srgbClr val="FFD462"/>
    <a:srgbClr val="EAA100"/>
    <a:srgbClr val="1CDFFD"/>
    <a:srgbClr val="C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211" y="67"/>
      </p:cViewPr>
      <p:guideLst>
        <p:guide orient="horz" pos="864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609A9D-0670-9C40-AE4E-73EAF296F82C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685800"/>
            <a:ext cx="114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381086-02C1-E749-81E8-133770756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51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275C354A-C592-0F4A-9236-26999CED0343}" type="slidenum">
              <a:rPr lang="en-US" sz="1200">
                <a:solidFill>
                  <a:prstClr val="black"/>
                </a:solidFill>
              </a:rPr>
              <a:pPr eaLnBrk="1" hangingPunct="1"/>
              <a:t>1</a:t>
            </a:fld>
            <a:endParaRPr lang="en-US"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8086"/>
            <a:ext cx="9146266" cy="27444148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8890496"/>
            <a:ext cx="5917677" cy="10219032"/>
          </a:xfrm>
        </p:spPr>
        <p:txBody>
          <a:bodyPr anchor="b"/>
          <a:lstStyle>
            <a:lvl1pPr>
              <a:defRPr sz="48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866442" y="19109520"/>
            <a:ext cx="5917677" cy="344568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6011521" y="7656427"/>
            <a:ext cx="3962396" cy="240258"/>
          </a:xfrm>
        </p:spPr>
        <p:txBody>
          <a:bodyPr/>
          <a:lstStyle>
            <a:lvl1pPr algn="l">
              <a:defRPr sz="900" b="0" i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DB3C7D0-326F-BF44-8A7E-B87DE22CBED5}" type="datetimeFigureOut">
              <a:rPr lang="en-US" smtClean="0"/>
              <a:pPr>
                <a:defRPr/>
              </a:pPr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456876" y="13400619"/>
            <a:ext cx="15439180" cy="228659"/>
          </a:xfrm>
        </p:spPr>
        <p:txBody>
          <a:bodyPr/>
          <a:lstStyle>
            <a:lvl1pPr>
              <a:defRPr sz="900" b="0" i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1182922"/>
            <a:ext cx="791308" cy="3070748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79A7EC3-479F-B840-B064-E6EAA7B1EC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222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2266" y="-8086"/>
            <a:ext cx="9146266" cy="27444148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Rectangle 14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19845812"/>
            <a:ext cx="6422002" cy="226695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2743200"/>
            <a:ext cx="6422004" cy="13716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4" y="22112764"/>
            <a:ext cx="6422003" cy="1974848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745644" y="-28708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12365" y="1182922"/>
            <a:ext cx="738909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99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8086"/>
            <a:ext cx="9146266" cy="27444148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17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3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708404"/>
            <a:ext cx="6422004" cy="677088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13"/>
          </p:nvPr>
        </p:nvSpPr>
        <p:spPr>
          <a:xfrm>
            <a:off x="866441" y="13952094"/>
            <a:ext cx="6422005" cy="10147428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745644" y="-28708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5" y="1182922"/>
            <a:ext cx="738909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4618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8086"/>
            <a:ext cx="9146266" cy="27444148"/>
            <a:chOff x="-2266" y="-2022"/>
            <a:chExt cx="9146266" cy="6861037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2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11" name="TextBox 10"/>
          <p:cNvSpPr txBox="1"/>
          <p:nvPr/>
        </p:nvSpPr>
        <p:spPr bwMode="gray">
          <a:xfrm>
            <a:off x="7033421" y="11575842"/>
            <a:ext cx="6792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10" name="TextBox 9"/>
          <p:cNvSpPr txBox="1"/>
          <p:nvPr/>
        </p:nvSpPr>
        <p:spPr bwMode="gray">
          <a:xfrm>
            <a:off x="625841" y="2363994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0764" y="3657602"/>
            <a:ext cx="6177681" cy="11538716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9" y="15237114"/>
            <a:ext cx="5646142" cy="1332452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78871" y="20003262"/>
            <a:ext cx="6422005" cy="4072708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745644" y="-28708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5" y="1182922"/>
            <a:ext cx="738909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8502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2266" y="-8086"/>
            <a:ext cx="9146266" cy="27444148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8229600"/>
            <a:ext cx="6422004" cy="83820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0637596"/>
            <a:ext cx="6422004" cy="34416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744507" y="156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5" y="1182922"/>
            <a:ext cx="738909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4731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4852" y="3685812"/>
            <a:ext cx="6423592" cy="2862048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9956800"/>
            <a:ext cx="2313431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1" y="12588650"/>
            <a:ext cx="2313431" cy="11510868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8471" y="9941328"/>
            <a:ext cx="2326750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12588650"/>
            <a:ext cx="2326750" cy="11553468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9956800"/>
            <a:ext cx="2313740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3820" y="12588650"/>
            <a:ext cx="2313740" cy="11510868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87101" y="9956802"/>
            <a:ext cx="0" cy="14142716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9956802"/>
            <a:ext cx="0" cy="14142716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1/29/2019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5" y="1182922"/>
            <a:ext cx="738909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676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708404"/>
            <a:ext cx="6423592" cy="2839456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391" y="16718382"/>
            <a:ext cx="2295329" cy="2631844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21262" y="9956800"/>
            <a:ext cx="2012937" cy="578936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40" y="19392832"/>
            <a:ext cx="2309279" cy="4706688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30434" y="16718376"/>
            <a:ext cx="2291674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16"/>
          </p:nvPr>
        </p:nvSpPr>
        <p:spPr>
          <a:xfrm>
            <a:off x="3550622" y="9947336"/>
            <a:ext cx="2025182" cy="579883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04318" y="19392836"/>
            <a:ext cx="2317790" cy="475349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1" y="16666092"/>
            <a:ext cx="2304671" cy="2726736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17"/>
          </p:nvPr>
        </p:nvSpPr>
        <p:spPr>
          <a:xfrm>
            <a:off x="6104946" y="9956800"/>
            <a:ext cx="2018838" cy="578936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63821" y="19392838"/>
            <a:ext cx="2304671" cy="4757708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441" y="9956802"/>
            <a:ext cx="0" cy="14142716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9956800"/>
            <a:ext cx="0" cy="1419374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1/29/2019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5" y="1182922"/>
            <a:ext cx="738909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1724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64852" y="3685812"/>
            <a:ext cx="6423592" cy="2862048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B519059-2B64-2541-9124-181DCAB785D3}" type="datetimeFigureOut">
              <a:rPr lang="en-US" smtClean="0"/>
              <a:pPr>
                <a:defRPr/>
              </a:pPr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5" y="1182922"/>
            <a:ext cx="738909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C0935D9B-C2D5-EC4C-85E6-B33E07A4309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262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-2266" y="-8086"/>
            <a:ext cx="9146266" cy="27444148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414867" y="402165"/>
              <a:ext cx="46105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 bwMode="gray">
            <a:xfrm rot="5400000">
              <a:off x="1299309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68970" y="5791198"/>
            <a:ext cx="1119474" cy="18287996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440" y="5791196"/>
            <a:ext cx="4417234" cy="182880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7753C22-09B5-7F40-9F29-C20816C3D763}" type="datetimeFigureOut">
              <a:rPr lang="en-US" smtClean="0"/>
              <a:pPr>
                <a:defRPr/>
              </a:pPr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744507" y="156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5" y="1182922"/>
            <a:ext cx="738909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01056CD8-1267-6447-ABBD-9A7D1416C4F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374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1030939-002F-994E-AE17-7FCA6784A007}" type="datetimeFigureOut">
              <a:rPr lang="en-US" smtClean="0"/>
              <a:pPr>
                <a:defRPr/>
              </a:pPr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FE4C66E8-A6C5-6645-B461-F5F8B762A3A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778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8086"/>
            <a:ext cx="9146266" cy="27444148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66444" y="9030354"/>
            <a:ext cx="3101763" cy="12081372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r>
              <a:rPr lang="en-US" dirty="0"/>
              <a:t>third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2" y="9029070"/>
            <a:ext cx="3054653" cy="12081380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08B0DBA-6CBD-7541-B577-C20926A91A3C}" type="datetimeFigureOut">
              <a:rPr lang="en-US" smtClean="0"/>
              <a:pPr>
                <a:defRPr/>
              </a:pPr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745644" y="156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0D0710B5-3AF4-2441-9684-FF104F8AA31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906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1" y="9956796"/>
            <a:ext cx="3636979" cy="14122416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9956798"/>
            <a:ext cx="3636981" cy="1421298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617235F-FF5B-2849-A861-1A865BA37BD8}" type="datetimeFigureOut">
              <a:rPr lang="en-US" smtClean="0"/>
              <a:pPr>
                <a:defRPr/>
              </a:pPr>
              <a:t>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829742CE-0CB1-B943-B3B6-7376FD1DBC9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670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9956800"/>
            <a:ext cx="3636979" cy="30371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1" y="12992162"/>
            <a:ext cx="3636978" cy="1108704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0" y="9955000"/>
            <a:ext cx="3636980" cy="30371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12992162"/>
            <a:ext cx="3636980" cy="11095636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A686ABD-8327-8445-9561-069F598D9C48}" type="datetimeFigureOut">
              <a:rPr lang="en-US" smtClean="0"/>
              <a:pPr>
                <a:defRPr/>
              </a:pPr>
              <a:t>1/29/2019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76D19FCB-6E75-904C-9F43-8EC7C3CA9BB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110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B2C272-E9D6-0D42-B48C-64EAAF7AA24E}" type="datetimeFigureOut">
              <a:rPr lang="en-US" smtClean="0"/>
              <a:pPr>
                <a:defRPr/>
              </a:pPr>
              <a:t>1/29/2019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D94BC722-DF12-BB42-90F3-2DFF760AF05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0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BA39AD-D240-4B44-B60E-190A88CA5C4E}" type="datetimeFigureOut">
              <a:rPr lang="en-US" smtClean="0"/>
              <a:pPr>
                <a:defRPr/>
              </a:pPr>
              <a:t>1/29/2019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745644" y="-5616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AA0D7DB8-FFC8-1943-B192-A75AF0B113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303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8086"/>
            <a:ext cx="9146266" cy="27444148"/>
            <a:chOff x="-2266" y="-2022"/>
            <a:chExt cx="9146266" cy="6861037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5791200"/>
            <a:ext cx="2712590" cy="5982352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5811524"/>
            <a:ext cx="3632850" cy="18288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12347380"/>
            <a:ext cx="2712590" cy="1175214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14543D-442E-D34C-9460-CFC411FFB427}" type="datetimeFigureOut">
              <a:rPr lang="en-US" smtClean="0"/>
              <a:pPr>
                <a:defRPr/>
              </a:pPr>
              <a:t>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745644" y="-5616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85FF77CB-D03A-354E-A56C-B28162BBD11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526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8086"/>
            <a:ext cx="9146266" cy="27444148"/>
            <a:chOff x="-2266" y="-2022"/>
            <a:chExt cx="9146266" cy="6861037"/>
          </a:xfrm>
        </p:grpSpPr>
        <p:sp>
          <p:nvSpPr>
            <p:cNvPr id="21" name="Rectangle 2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Oval 2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591" y="5372450"/>
            <a:ext cx="3001938" cy="645234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5283200"/>
            <a:ext cx="2791102" cy="168656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51592" y="12344400"/>
            <a:ext cx="3001938" cy="98044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0B3DCE8-5BFF-D342-A4BC-834216828E3C}" type="datetimeFigureOut">
              <a:rPr lang="en-US" smtClean="0"/>
              <a:pPr>
                <a:defRPr/>
              </a:pPr>
              <a:t>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745644" y="-5616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DC9D7DA1-C6ED-4B46-B691-5C031C0A901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399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8086"/>
            <a:ext cx="9146266" cy="27444148"/>
            <a:chOff x="-2266" y="-2022"/>
            <a:chExt cx="9146266" cy="6861037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6" name="Freeform 25"/>
            <p:cNvSpPr/>
            <p:nvPr/>
          </p:nvSpPr>
          <p:spPr bwMode="gray">
            <a:xfrm>
              <a:off x="485023" y="1856958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1" y="3708398"/>
            <a:ext cx="6345260" cy="28394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9956806"/>
            <a:ext cx="6345260" cy="141223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60112" y="25508390"/>
            <a:ext cx="990599" cy="914636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25492782"/>
            <a:ext cx="3859795" cy="91463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3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1182922"/>
            <a:ext cx="791308" cy="3070748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536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image" Target="../media/image12.png"/><Relationship Id="rId18" Type="http://schemas.openxmlformats.org/officeDocument/2006/relationships/image" Target="../media/image1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17" Type="http://schemas.openxmlformats.org/officeDocument/2006/relationships/image" Target="../media/image16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5.svg"/><Relationship Id="rId20" Type="http://schemas.openxmlformats.org/officeDocument/2006/relationships/image" Target="../media/image19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svg"/><Relationship Id="rId19" Type="http://schemas.openxmlformats.org/officeDocument/2006/relationships/image" Target="../media/image18.png"/><Relationship Id="rId4" Type="http://schemas.openxmlformats.org/officeDocument/2006/relationships/image" Target="../media/image3.svg"/><Relationship Id="rId9" Type="http://schemas.openxmlformats.org/officeDocument/2006/relationships/image" Target="../media/image8.png"/><Relationship Id="rId14" Type="http://schemas.openxmlformats.org/officeDocument/2006/relationships/image" Target="../media/image1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C87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Oval 14338">
            <a:extLst>
              <a:ext uri="{FF2B5EF4-FFF2-40B4-BE49-F238E27FC236}">
                <a16:creationId xmlns:a16="http://schemas.microsoft.com/office/drawing/2014/main" id="{AE7867EB-6D5F-4D34-9539-7086D5D204A3}"/>
              </a:ext>
            </a:extLst>
          </p:cNvPr>
          <p:cNvSpPr/>
          <p:nvPr/>
        </p:nvSpPr>
        <p:spPr>
          <a:xfrm>
            <a:off x="4615022" y="7720263"/>
            <a:ext cx="3813493" cy="1882216"/>
          </a:xfrm>
          <a:prstGeom prst="ellipse">
            <a:avLst/>
          </a:prstGeom>
          <a:solidFill>
            <a:srgbClr val="84100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>
              <a:solidFill>
                <a:schemeClr val="bg1"/>
              </a:solidFill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AEC602DA-187C-4ED0-A610-CE98D6A1F698}"/>
              </a:ext>
            </a:extLst>
          </p:cNvPr>
          <p:cNvSpPr/>
          <p:nvPr/>
        </p:nvSpPr>
        <p:spPr>
          <a:xfrm>
            <a:off x="1530855" y="11473909"/>
            <a:ext cx="2793831" cy="1777271"/>
          </a:xfrm>
          <a:prstGeom prst="ellipse">
            <a:avLst/>
          </a:prstGeom>
          <a:solidFill>
            <a:srgbClr val="3A6D7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07" name="Oval 106"/>
          <p:cNvSpPr/>
          <p:nvPr/>
        </p:nvSpPr>
        <p:spPr>
          <a:xfrm>
            <a:off x="546100" y="4362301"/>
            <a:ext cx="1060450" cy="1060450"/>
          </a:xfrm>
          <a:prstGeom prst="ellipse">
            <a:avLst/>
          </a:prstGeom>
          <a:solidFill>
            <a:srgbClr val="ED565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5" name="Down Ribbon 4"/>
          <p:cNvSpPr/>
          <p:nvPr/>
        </p:nvSpPr>
        <p:spPr>
          <a:xfrm rot="10800000">
            <a:off x="217488" y="581025"/>
            <a:ext cx="8709025" cy="2032000"/>
          </a:xfrm>
          <a:prstGeom prst="ribbon">
            <a:avLst>
              <a:gd name="adj1" fmla="val 16667"/>
              <a:gd name="adj2" fmla="val 67982"/>
            </a:avLst>
          </a:prstGeom>
          <a:solidFill>
            <a:srgbClr val="ED565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grpSp>
        <p:nvGrpSpPr>
          <p:cNvPr id="14340" name="Group 18"/>
          <p:cNvGrpSpPr>
            <a:grpSpLocks/>
          </p:cNvGrpSpPr>
          <p:nvPr/>
        </p:nvGrpSpPr>
        <p:grpSpPr bwMode="auto">
          <a:xfrm>
            <a:off x="434975" y="3556000"/>
            <a:ext cx="3867150" cy="541338"/>
            <a:chOff x="1524000" y="5003800"/>
            <a:chExt cx="9448800" cy="1320800"/>
          </a:xfrm>
          <a:solidFill>
            <a:srgbClr val="84100E"/>
          </a:solidFill>
        </p:grpSpPr>
        <p:sp>
          <p:nvSpPr>
            <p:cNvPr id="20" name="Chevron 19"/>
            <p:cNvSpPr/>
            <p:nvPr/>
          </p:nvSpPr>
          <p:spPr>
            <a:xfrm>
              <a:off x="1524000" y="5003800"/>
              <a:ext cx="132267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1" name="Chevron 20"/>
            <p:cNvSpPr/>
            <p:nvPr/>
          </p:nvSpPr>
          <p:spPr>
            <a:xfrm>
              <a:off x="2691525" y="5003800"/>
              <a:ext cx="1322676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2" name="Chevron 21"/>
            <p:cNvSpPr/>
            <p:nvPr/>
          </p:nvSpPr>
          <p:spPr>
            <a:xfrm>
              <a:off x="3859048" y="5003800"/>
              <a:ext cx="132267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3" name="Chevron 22"/>
            <p:cNvSpPr/>
            <p:nvPr/>
          </p:nvSpPr>
          <p:spPr>
            <a:xfrm>
              <a:off x="5030451" y="5003800"/>
              <a:ext cx="131879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4" name="Chevron 23"/>
            <p:cNvSpPr/>
            <p:nvPr/>
          </p:nvSpPr>
          <p:spPr>
            <a:xfrm>
              <a:off x="6147551" y="5003800"/>
              <a:ext cx="131879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5" name="Chevron 24"/>
            <p:cNvSpPr/>
            <p:nvPr/>
          </p:nvSpPr>
          <p:spPr>
            <a:xfrm>
              <a:off x="7315076" y="5003800"/>
              <a:ext cx="1322676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6" name="Chevron 25"/>
            <p:cNvSpPr/>
            <p:nvPr/>
          </p:nvSpPr>
          <p:spPr>
            <a:xfrm>
              <a:off x="8482599" y="5003800"/>
              <a:ext cx="132267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7" name="Chevron 26"/>
            <p:cNvSpPr/>
            <p:nvPr/>
          </p:nvSpPr>
          <p:spPr>
            <a:xfrm>
              <a:off x="9650124" y="5003800"/>
              <a:ext cx="1322676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4341" name="TextBox 44"/>
          <p:cNvSpPr txBox="1">
            <a:spLocks noChangeArrowheads="1"/>
          </p:cNvSpPr>
          <p:nvPr/>
        </p:nvSpPr>
        <p:spPr bwMode="auto">
          <a:xfrm>
            <a:off x="1287781" y="939939"/>
            <a:ext cx="600837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3200" b="1" dirty="0" err="1">
                <a:solidFill>
                  <a:srgbClr val="FFFFFF"/>
                </a:solidFill>
                <a:latin typeface="Courier" charset="0"/>
                <a:cs typeface="Courier" charset="0"/>
              </a:rPr>
              <a:t>Elementos</a:t>
            </a:r>
            <a:r>
              <a:rPr lang="en-US" sz="3200" b="1" dirty="0">
                <a:solidFill>
                  <a:srgbClr val="FFFFFF"/>
                </a:solidFill>
                <a:latin typeface="Courier" charset="0"/>
                <a:cs typeface="Courier" charset="0"/>
              </a:rPr>
              <a:t> </a:t>
            </a:r>
            <a:r>
              <a:rPr lang="en-US" sz="3200" b="1" dirty="0" err="1">
                <a:solidFill>
                  <a:srgbClr val="FFFFFF"/>
                </a:solidFill>
                <a:latin typeface="Courier" charset="0"/>
                <a:cs typeface="Courier" charset="0"/>
              </a:rPr>
              <a:t>básicos</a:t>
            </a:r>
            <a:r>
              <a:rPr lang="en-US" sz="3200" b="1" dirty="0">
                <a:solidFill>
                  <a:srgbClr val="FFFFFF"/>
                </a:solidFill>
                <a:latin typeface="Courier" charset="0"/>
                <a:cs typeface="Courier" charset="0"/>
              </a:rPr>
              <a:t> de </a:t>
            </a:r>
            <a:r>
              <a:rPr lang="en-US" sz="3200" b="1" dirty="0" err="1">
                <a:solidFill>
                  <a:srgbClr val="FFFFFF"/>
                </a:solidFill>
                <a:latin typeface="Courier" charset="0"/>
                <a:cs typeface="Courier" charset="0"/>
              </a:rPr>
              <a:t>nutrición</a:t>
            </a:r>
            <a:endParaRPr lang="en-US" sz="3200" b="1" dirty="0">
              <a:solidFill>
                <a:srgbClr val="FFFFFF"/>
              </a:solidFill>
              <a:latin typeface="Courier" charset="0"/>
              <a:cs typeface="Courier" charset="0"/>
            </a:endParaRPr>
          </a:p>
        </p:txBody>
      </p:sp>
      <p:sp>
        <p:nvSpPr>
          <p:cNvPr id="14342" name="TextBox 45"/>
          <p:cNvSpPr txBox="1">
            <a:spLocks noChangeArrowheads="1"/>
          </p:cNvSpPr>
          <p:nvPr/>
        </p:nvSpPr>
        <p:spPr bwMode="auto">
          <a:xfrm>
            <a:off x="4346890" y="3631556"/>
            <a:ext cx="41646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n-US" b="1" dirty="0">
                <a:solidFill>
                  <a:schemeClr val="bg1"/>
                </a:solidFill>
              </a:rPr>
              <a:t>NECESIDADES NUTRICIONALES</a:t>
            </a:r>
          </a:p>
        </p:txBody>
      </p:sp>
      <p:cxnSp>
        <p:nvCxnSpPr>
          <p:cNvPr id="39" name="Straight Arrow Connector 38"/>
          <p:cNvCxnSpPr>
            <a:cxnSpLocks/>
          </p:cNvCxnSpPr>
          <p:nvPr/>
        </p:nvCxnSpPr>
        <p:spPr>
          <a:xfrm flipV="1">
            <a:off x="812800" y="13514484"/>
            <a:ext cx="6977522" cy="4995766"/>
          </a:xfrm>
          <a:prstGeom prst="straightConnector1">
            <a:avLst/>
          </a:prstGeom>
          <a:ln w="57150" cmpd="sng">
            <a:solidFill>
              <a:srgbClr val="3A6D7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cxnSpLocks/>
          </p:cNvCxnSpPr>
          <p:nvPr/>
        </p:nvCxnSpPr>
        <p:spPr>
          <a:xfrm flipH="1" flipV="1">
            <a:off x="1498502" y="13461391"/>
            <a:ext cx="6945412" cy="5048859"/>
          </a:xfrm>
          <a:prstGeom prst="straightConnector1">
            <a:avLst/>
          </a:prstGeom>
          <a:ln w="57150" cmpd="sng">
            <a:solidFill>
              <a:srgbClr val="3A6D7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46" name="TextBox 48"/>
          <p:cNvSpPr txBox="1">
            <a:spLocks noChangeArrowheads="1"/>
          </p:cNvSpPr>
          <p:nvPr/>
        </p:nvSpPr>
        <p:spPr bwMode="auto">
          <a:xfrm>
            <a:off x="3597742" y="13780184"/>
            <a:ext cx="20955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3200" b="1" dirty="0">
                <a:solidFill>
                  <a:srgbClr val="3A6D70"/>
                </a:solidFill>
              </a:rPr>
              <a:t>ACTIVIDAD FÍSICA</a:t>
            </a:r>
          </a:p>
        </p:txBody>
      </p:sp>
      <p:sp>
        <p:nvSpPr>
          <p:cNvPr id="14348" name="TextBox 50"/>
          <p:cNvSpPr txBox="1">
            <a:spLocks noChangeArrowheads="1"/>
          </p:cNvSpPr>
          <p:nvPr/>
        </p:nvSpPr>
        <p:spPr bwMode="auto">
          <a:xfrm>
            <a:off x="6065494" y="14942119"/>
            <a:ext cx="2973388" cy="1754326"/>
          </a:xfrm>
          <a:prstGeom prst="rect">
            <a:avLst/>
          </a:prstGeom>
          <a:solidFill>
            <a:srgbClr val="ED5654"/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/>
            <a:r>
              <a:rPr lang="es-CR" sz="1800" b="1" dirty="0">
                <a:solidFill>
                  <a:schemeClr val="bg1"/>
                </a:solidFill>
              </a:rPr>
              <a:t>Actividad moderada: realiza actividades de pie de intensidad ligera, además realiza ejercicio entre 3 a 4 veces por semana por espacio de 1 a 2 horas</a:t>
            </a:r>
          </a:p>
        </p:txBody>
      </p:sp>
      <p:sp>
        <p:nvSpPr>
          <p:cNvPr id="14350" name="TextBox 54"/>
          <p:cNvSpPr txBox="1">
            <a:spLocks noChangeArrowheads="1"/>
          </p:cNvSpPr>
          <p:nvPr/>
        </p:nvSpPr>
        <p:spPr bwMode="auto">
          <a:xfrm>
            <a:off x="310543" y="15054808"/>
            <a:ext cx="2973388" cy="1477328"/>
          </a:xfrm>
          <a:prstGeom prst="rect">
            <a:avLst/>
          </a:prstGeom>
          <a:solidFill>
            <a:srgbClr val="3A6D70"/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s-CR" sz="1800" b="1" dirty="0">
                <a:solidFill>
                  <a:schemeClr val="bg1"/>
                </a:solidFill>
              </a:rPr>
              <a:t>Actividad sedentaria: realiza actividades que no requieren esfuerzo físico, la mayor parte del tiempo se está sentado</a:t>
            </a:r>
          </a:p>
        </p:txBody>
      </p:sp>
      <p:sp>
        <p:nvSpPr>
          <p:cNvPr id="14352" name="TextBox 56"/>
          <p:cNvSpPr txBox="1">
            <a:spLocks noChangeArrowheads="1"/>
          </p:cNvSpPr>
          <p:nvPr/>
        </p:nvSpPr>
        <p:spPr bwMode="auto">
          <a:xfrm>
            <a:off x="2805114" y="17248508"/>
            <a:ext cx="3052762" cy="2308324"/>
          </a:xfrm>
          <a:prstGeom prst="rect">
            <a:avLst/>
          </a:prstGeom>
          <a:solidFill>
            <a:srgbClr val="84100E"/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/>
            <a:r>
              <a:rPr lang="es-CR" sz="1800" b="1" dirty="0">
                <a:solidFill>
                  <a:schemeClr val="bg1"/>
                </a:solidFill>
              </a:rPr>
              <a:t>Actividad intensa: permanece mucho tiempo de pie y en movimiento, realiza actividades que requieren esfuerzo físico; realiza ejercicios 5 a 6 veces por semana por espacio de 2 horas o más</a:t>
            </a:r>
          </a:p>
        </p:txBody>
      </p:sp>
      <p:grpSp>
        <p:nvGrpSpPr>
          <p:cNvPr id="58" name="Group 57"/>
          <p:cNvGrpSpPr/>
          <p:nvPr/>
        </p:nvGrpSpPr>
        <p:grpSpPr>
          <a:xfrm rot="10800000">
            <a:off x="4478634" y="12324756"/>
            <a:ext cx="3867156" cy="540570"/>
            <a:chOff x="1524000" y="5003800"/>
            <a:chExt cx="9448800" cy="1320800"/>
          </a:xfrm>
          <a:solidFill>
            <a:srgbClr val="3A6D70"/>
          </a:solidFill>
        </p:grpSpPr>
        <p:sp>
          <p:nvSpPr>
            <p:cNvPr id="59" name="Chevron 58"/>
            <p:cNvSpPr/>
            <p:nvPr/>
          </p:nvSpPr>
          <p:spPr>
            <a:xfrm>
              <a:off x="15240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0" name="Chevron 59"/>
            <p:cNvSpPr/>
            <p:nvPr/>
          </p:nvSpPr>
          <p:spPr>
            <a:xfrm>
              <a:off x="26924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1" name="Chevron 60"/>
            <p:cNvSpPr/>
            <p:nvPr/>
          </p:nvSpPr>
          <p:spPr>
            <a:xfrm>
              <a:off x="38608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2" name="Chevron 61"/>
            <p:cNvSpPr/>
            <p:nvPr/>
          </p:nvSpPr>
          <p:spPr>
            <a:xfrm>
              <a:off x="50292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3" name="Chevron 62"/>
            <p:cNvSpPr/>
            <p:nvPr/>
          </p:nvSpPr>
          <p:spPr>
            <a:xfrm>
              <a:off x="61468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4" name="Chevron 63"/>
            <p:cNvSpPr/>
            <p:nvPr/>
          </p:nvSpPr>
          <p:spPr>
            <a:xfrm>
              <a:off x="73152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5" name="Chevron 64"/>
            <p:cNvSpPr/>
            <p:nvPr/>
          </p:nvSpPr>
          <p:spPr>
            <a:xfrm>
              <a:off x="84836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6" name="Chevron 65"/>
            <p:cNvSpPr/>
            <p:nvPr/>
          </p:nvSpPr>
          <p:spPr>
            <a:xfrm>
              <a:off x="96520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4354" name="TextBox 66"/>
          <p:cNvSpPr txBox="1">
            <a:spLocks noChangeArrowheads="1"/>
          </p:cNvSpPr>
          <p:nvPr/>
        </p:nvSpPr>
        <p:spPr bwMode="auto">
          <a:xfrm>
            <a:off x="434976" y="8495156"/>
            <a:ext cx="201992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n-US" sz="3200" b="1" dirty="0">
                <a:solidFill>
                  <a:srgbClr val="3A6D70"/>
                </a:solidFill>
              </a:rPr>
              <a:t>ENERGÍA</a:t>
            </a:r>
          </a:p>
        </p:txBody>
      </p:sp>
      <p:sp>
        <p:nvSpPr>
          <p:cNvPr id="74" name="Down Ribbon 73"/>
          <p:cNvSpPr/>
          <p:nvPr/>
        </p:nvSpPr>
        <p:spPr>
          <a:xfrm rot="10800000" flipV="1">
            <a:off x="358017" y="23898186"/>
            <a:ext cx="3008069" cy="841135"/>
          </a:xfrm>
          <a:prstGeom prst="ribbon">
            <a:avLst>
              <a:gd name="adj1" fmla="val 16667"/>
              <a:gd name="adj2" fmla="val 67982"/>
            </a:avLst>
          </a:prstGeom>
          <a:solidFill>
            <a:srgbClr val="D6383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b="1" dirty="0">
              <a:solidFill>
                <a:schemeClr val="bg1"/>
              </a:solidFill>
              <a:latin typeface="Calibri"/>
            </a:endParaRPr>
          </a:p>
        </p:txBody>
      </p:sp>
      <p:grpSp>
        <p:nvGrpSpPr>
          <p:cNvPr id="14360" name="Group 93"/>
          <p:cNvGrpSpPr>
            <a:grpSpLocks/>
          </p:cNvGrpSpPr>
          <p:nvPr/>
        </p:nvGrpSpPr>
        <p:grpSpPr bwMode="auto">
          <a:xfrm>
            <a:off x="1035220" y="4231018"/>
            <a:ext cx="7337255" cy="3402613"/>
            <a:chOff x="1654211" y="12543508"/>
            <a:chExt cx="7337225" cy="3401972"/>
          </a:xfrm>
        </p:grpSpPr>
        <p:sp>
          <p:nvSpPr>
            <p:cNvPr id="82" name="Oval 81"/>
            <p:cNvSpPr/>
            <p:nvPr/>
          </p:nvSpPr>
          <p:spPr>
            <a:xfrm>
              <a:off x="1654211" y="12543508"/>
              <a:ext cx="957259" cy="957082"/>
            </a:xfrm>
            <a:prstGeom prst="ellipse">
              <a:avLst/>
            </a:prstGeom>
            <a:solidFill>
              <a:srgbClr val="84100E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2416225" y="12774510"/>
              <a:ext cx="3600995" cy="1169331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txBody>
            <a:bodyPr wrap="square">
              <a:spAutoFit/>
            </a:bodyPr>
            <a:lstStyle/>
            <a:p>
              <a:pPr algn="just">
                <a:defRPr/>
              </a:pPr>
              <a:r>
                <a:rPr lang="es-CR" sz="1400" b="1" dirty="0">
                  <a:solidFill>
                    <a:schemeClr val="bg1"/>
                  </a:solidFill>
                </a:rPr>
                <a:t>Son las cantidades de energía y nutrientes que cada persona requiere para mantenerse sano y desarrollar diferentes actividades</a:t>
              </a:r>
            </a:p>
            <a:p>
              <a:pPr algn="ctr">
                <a:defRPr/>
              </a:pPr>
              <a:endParaRPr lang="en-US" sz="1400" b="1" spc="300" dirty="0">
                <a:solidFill>
                  <a:prstClr val="white"/>
                </a:solidFill>
                <a:latin typeface="Calibri"/>
                <a:cs typeface="Calibri"/>
              </a:endParaRPr>
            </a:p>
          </p:txBody>
        </p:sp>
        <p:sp>
          <p:nvSpPr>
            <p:cNvPr id="14383" name="TextBox 88"/>
            <p:cNvSpPr txBox="1">
              <a:spLocks noChangeArrowheads="1"/>
            </p:cNvSpPr>
            <p:nvPr/>
          </p:nvSpPr>
          <p:spPr bwMode="auto">
            <a:xfrm>
              <a:off x="2950555" y="15299271"/>
              <a:ext cx="3242147" cy="64620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alibri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s-CR" sz="1800" b="1" dirty="0"/>
                <a:t>La energía y los nutrientes son aportados por los alimentos</a:t>
              </a:r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5257503" y="14180041"/>
              <a:ext cx="3733933" cy="73852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txBody>
            <a:bodyPr wrap="square">
              <a:spAutoFit/>
            </a:bodyPr>
            <a:lstStyle/>
            <a:p>
              <a:pPr algn="just">
                <a:defRPr/>
              </a:pPr>
              <a:r>
                <a:rPr lang="es-CR" sz="1400" b="1" dirty="0">
                  <a:solidFill>
                    <a:schemeClr val="bg1"/>
                  </a:solidFill>
                </a:rPr>
                <a:t>Dependen de la edad, el sexo, la actividad física y el estado fisiológico</a:t>
              </a:r>
            </a:p>
            <a:p>
              <a:pPr algn="ctr">
                <a:defRPr/>
              </a:pPr>
              <a:endParaRPr lang="en-US" sz="1400" b="1" spc="300" dirty="0">
                <a:solidFill>
                  <a:prstClr val="white"/>
                </a:solidFill>
                <a:latin typeface="Calibri"/>
                <a:cs typeface="Calibri"/>
              </a:endParaRPr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479735" y="19874199"/>
            <a:ext cx="3867156" cy="540570"/>
            <a:chOff x="1524000" y="5003800"/>
            <a:chExt cx="9448800" cy="1320800"/>
          </a:xfrm>
          <a:solidFill>
            <a:srgbClr val="84100E"/>
          </a:solidFill>
        </p:grpSpPr>
        <p:sp>
          <p:nvSpPr>
            <p:cNvPr id="98" name="Chevron 97"/>
            <p:cNvSpPr/>
            <p:nvPr/>
          </p:nvSpPr>
          <p:spPr>
            <a:xfrm>
              <a:off x="15240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9" name="Chevron 98"/>
            <p:cNvSpPr/>
            <p:nvPr/>
          </p:nvSpPr>
          <p:spPr>
            <a:xfrm>
              <a:off x="26924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0" name="Chevron 99"/>
            <p:cNvSpPr/>
            <p:nvPr/>
          </p:nvSpPr>
          <p:spPr>
            <a:xfrm>
              <a:off x="38608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1" name="Chevron 100"/>
            <p:cNvSpPr/>
            <p:nvPr/>
          </p:nvSpPr>
          <p:spPr>
            <a:xfrm>
              <a:off x="50292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2" name="Chevron 101"/>
            <p:cNvSpPr/>
            <p:nvPr/>
          </p:nvSpPr>
          <p:spPr>
            <a:xfrm>
              <a:off x="61468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3" name="Chevron 102"/>
            <p:cNvSpPr/>
            <p:nvPr/>
          </p:nvSpPr>
          <p:spPr>
            <a:xfrm>
              <a:off x="73152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4" name="Chevron 103"/>
            <p:cNvSpPr/>
            <p:nvPr/>
          </p:nvSpPr>
          <p:spPr>
            <a:xfrm>
              <a:off x="84836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5" name="Chevron 104"/>
            <p:cNvSpPr/>
            <p:nvPr/>
          </p:nvSpPr>
          <p:spPr>
            <a:xfrm>
              <a:off x="9652000" y="5003800"/>
              <a:ext cx="1320800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4363" name="TextBox 105"/>
          <p:cNvSpPr txBox="1">
            <a:spLocks noChangeArrowheads="1"/>
          </p:cNvSpPr>
          <p:nvPr/>
        </p:nvSpPr>
        <p:spPr bwMode="auto">
          <a:xfrm>
            <a:off x="4528500" y="19945333"/>
            <a:ext cx="41370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n-US" sz="2800" b="1" dirty="0">
                <a:solidFill>
                  <a:srgbClr val="3A6D70"/>
                </a:solidFill>
              </a:rPr>
              <a:t>GASTO ENERGÉTICO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0" y="26233665"/>
            <a:ext cx="9144000" cy="1196975"/>
          </a:xfrm>
          <a:prstGeom prst="rect">
            <a:avLst/>
          </a:prstGeom>
          <a:solidFill>
            <a:srgbClr val="E05B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4365" name="TextBox 108"/>
          <p:cNvSpPr txBox="1">
            <a:spLocks noChangeArrowheads="1"/>
          </p:cNvSpPr>
          <p:nvPr/>
        </p:nvSpPr>
        <p:spPr bwMode="auto">
          <a:xfrm>
            <a:off x="6816725" y="22232938"/>
            <a:ext cx="15557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800" dirty="0">
                <a:solidFill>
                  <a:prstClr val="white"/>
                </a:solidFill>
                <a:latin typeface="Courier" charset="0"/>
                <a:cs typeface="Courier" charset="0"/>
              </a:rPr>
              <a:t>TEXTO</a:t>
            </a:r>
          </a:p>
        </p:txBody>
      </p:sp>
      <p:sp>
        <p:nvSpPr>
          <p:cNvPr id="14366" name="TextBox 109"/>
          <p:cNvSpPr txBox="1">
            <a:spLocks noChangeArrowheads="1"/>
          </p:cNvSpPr>
          <p:nvPr/>
        </p:nvSpPr>
        <p:spPr bwMode="auto">
          <a:xfrm>
            <a:off x="6788150" y="23156863"/>
            <a:ext cx="15573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800" dirty="0">
                <a:solidFill>
                  <a:prstClr val="white"/>
                </a:solidFill>
                <a:latin typeface="Courier" charset="0"/>
                <a:cs typeface="Courier" charset="0"/>
              </a:rPr>
              <a:t>TEXTO</a:t>
            </a:r>
          </a:p>
        </p:txBody>
      </p:sp>
      <p:sp>
        <p:nvSpPr>
          <p:cNvPr id="14367" name="TextBox 110"/>
          <p:cNvSpPr txBox="1">
            <a:spLocks noChangeArrowheads="1"/>
          </p:cNvSpPr>
          <p:nvPr/>
        </p:nvSpPr>
        <p:spPr bwMode="auto">
          <a:xfrm>
            <a:off x="1019362" y="24175691"/>
            <a:ext cx="15557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800" b="1" dirty="0">
                <a:solidFill>
                  <a:prstClr val="white"/>
                </a:solidFill>
                <a:latin typeface="Courier" charset="0"/>
                <a:cs typeface="Courier" charset="0"/>
              </a:rPr>
              <a:t>RECUERDE 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4779733" y="22355316"/>
            <a:ext cx="4016833" cy="1077218"/>
          </a:xfrm>
          <a:prstGeom prst="rect">
            <a:avLst/>
          </a:prstGeom>
          <a:solidFill>
            <a:srgbClr val="ED5654"/>
          </a:solidFill>
        </p:spPr>
        <p:txBody>
          <a:bodyPr wrap="square" rtlCol="0">
            <a:spAutoFit/>
          </a:bodyPr>
          <a:lstStyle/>
          <a:p>
            <a:r>
              <a:rPr lang="es-CR" sz="1600" b="1" dirty="0">
                <a:solidFill>
                  <a:schemeClr val="bg1"/>
                </a:solidFill>
              </a:rPr>
              <a:t>El metabolismo basal, consume cerca del 70% de la energía. La actividad física, consume el 30% de la energía</a:t>
            </a:r>
          </a:p>
          <a:p>
            <a:endParaRPr lang="es-CR" sz="1600" dirty="0">
              <a:solidFill>
                <a:schemeClr val="bg1"/>
              </a:solidFill>
            </a:endParaRPr>
          </a:p>
        </p:txBody>
      </p:sp>
      <p:cxnSp>
        <p:nvCxnSpPr>
          <p:cNvPr id="4" name="Connector: Elbow 3">
            <a:extLst>
              <a:ext uri="{FF2B5EF4-FFF2-40B4-BE49-F238E27FC236}">
                <a16:creationId xmlns:a16="http://schemas.microsoft.com/office/drawing/2014/main" id="{C489A314-37BE-4512-9238-58CC31173FDB}"/>
              </a:ext>
            </a:extLst>
          </p:cNvPr>
          <p:cNvCxnSpPr/>
          <p:nvPr/>
        </p:nvCxnSpPr>
        <p:spPr>
          <a:xfrm rot="16200000" flipH="1">
            <a:off x="5400279" y="5313441"/>
            <a:ext cx="518160" cy="391638"/>
          </a:xfrm>
          <a:prstGeom prst="bent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or: Elbow 6">
            <a:extLst>
              <a:ext uri="{FF2B5EF4-FFF2-40B4-BE49-F238E27FC236}">
                <a16:creationId xmlns:a16="http://schemas.microsoft.com/office/drawing/2014/main" id="{860510AA-473A-4DDC-BBD0-5E85723D454E}"/>
              </a:ext>
            </a:extLst>
          </p:cNvPr>
          <p:cNvCxnSpPr/>
          <p:nvPr/>
        </p:nvCxnSpPr>
        <p:spPr>
          <a:xfrm rot="10800000" flipV="1">
            <a:off x="5588951" y="6744267"/>
            <a:ext cx="1008062" cy="662940"/>
          </a:xfrm>
          <a:prstGeom prst="bent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88">
            <a:extLst>
              <a:ext uri="{FF2B5EF4-FFF2-40B4-BE49-F238E27FC236}">
                <a16:creationId xmlns:a16="http://schemas.microsoft.com/office/drawing/2014/main" id="{1B8D82B9-EDE7-49AC-A888-7E05BC4C38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36174" y="10750059"/>
            <a:ext cx="4016833" cy="120032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s-CR" sz="1800" b="1" dirty="0">
                <a:solidFill>
                  <a:schemeClr val="bg1"/>
                </a:solidFill>
              </a:rPr>
              <a:t>La cantidad de calorías o energía que necesita nuestro organismo está determinada en gran parte por el nivel de actividad física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D2D71020-08AF-4FBB-B168-96AEAA3FABB9}"/>
              </a:ext>
            </a:extLst>
          </p:cNvPr>
          <p:cNvSpPr txBox="1"/>
          <p:nvPr/>
        </p:nvSpPr>
        <p:spPr bwMode="auto">
          <a:xfrm>
            <a:off x="358017" y="9290849"/>
            <a:ext cx="4270339" cy="138499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endParaRPr lang="es-CR" sz="1400" b="1" dirty="0"/>
          </a:p>
          <a:p>
            <a:pPr algn="just"/>
            <a:r>
              <a:rPr lang="es-CR" sz="1400" b="1" dirty="0">
                <a:solidFill>
                  <a:schemeClr val="bg1"/>
                </a:solidFill>
              </a:rPr>
              <a:t>Se llaman calorías a la energía que utiliza nuestro cuerpo para realizar las funciones y que es aportada por los alimentos</a:t>
            </a:r>
          </a:p>
          <a:p>
            <a:pPr algn="just">
              <a:defRPr/>
            </a:pPr>
            <a:endParaRPr lang="es-CR" sz="1400" b="1" dirty="0"/>
          </a:p>
          <a:p>
            <a:pPr algn="ctr">
              <a:defRPr/>
            </a:pPr>
            <a:endParaRPr lang="en-US" sz="1400" b="1" spc="300" dirty="0">
              <a:solidFill>
                <a:prstClr val="white"/>
              </a:solidFill>
              <a:latin typeface="Calibri"/>
              <a:cs typeface="Calibri"/>
            </a:endParaRPr>
          </a:p>
        </p:txBody>
      </p:sp>
      <p:cxnSp>
        <p:nvCxnSpPr>
          <p:cNvPr id="9" name="Connector: Elbow 8">
            <a:extLst>
              <a:ext uri="{FF2B5EF4-FFF2-40B4-BE49-F238E27FC236}">
                <a16:creationId xmlns:a16="http://schemas.microsoft.com/office/drawing/2014/main" id="{8F7A2D24-A095-40DB-B813-839C323B3DD4}"/>
              </a:ext>
            </a:extLst>
          </p:cNvPr>
          <p:cNvCxnSpPr>
            <a:cxnSpLocks/>
          </p:cNvCxnSpPr>
          <p:nvPr/>
        </p:nvCxnSpPr>
        <p:spPr>
          <a:xfrm>
            <a:off x="3839050" y="10486829"/>
            <a:ext cx="926149" cy="551582"/>
          </a:xfrm>
          <a:prstGeom prst="bentConnector3">
            <a:avLst>
              <a:gd name="adj1" fmla="val 50000"/>
            </a:avLst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6C2D5964-D43A-4142-B680-30B1D4F573C3}"/>
              </a:ext>
            </a:extLst>
          </p:cNvPr>
          <p:cNvSpPr/>
          <p:nvPr/>
        </p:nvSpPr>
        <p:spPr>
          <a:xfrm>
            <a:off x="1675195" y="11904025"/>
            <a:ext cx="259102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sz="1600" b="1" dirty="0">
                <a:solidFill>
                  <a:schemeClr val="bg1"/>
                </a:solidFill>
              </a:rPr>
              <a:t>La actividad física se clasifica en: sedentaria, moderada e intensa</a:t>
            </a:r>
            <a:endParaRPr lang="es-CR" sz="1600" b="1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64EBBEB-909D-4C48-A7B2-F059B4DFA402}"/>
              </a:ext>
            </a:extLst>
          </p:cNvPr>
          <p:cNvSpPr/>
          <p:nvPr/>
        </p:nvSpPr>
        <p:spPr>
          <a:xfrm>
            <a:off x="546100" y="21340480"/>
            <a:ext cx="3333995" cy="1323439"/>
          </a:xfrm>
          <a:prstGeom prst="rect">
            <a:avLst/>
          </a:prstGeom>
          <a:solidFill>
            <a:srgbClr val="3A6D70"/>
          </a:solidFill>
        </p:spPr>
        <p:txBody>
          <a:bodyPr wrap="square">
            <a:spAutoFit/>
          </a:bodyPr>
          <a:lstStyle/>
          <a:p>
            <a:pPr algn="just"/>
            <a:r>
              <a:rPr lang="es-CR" sz="1600" b="1" dirty="0">
                <a:solidFill>
                  <a:schemeClr val="bg1"/>
                </a:solidFill>
              </a:rPr>
              <a:t>El gasto energético está conformado por el metabolismo basal y la actividad física, esto constituye un 100%.</a:t>
            </a:r>
          </a:p>
        </p:txBody>
      </p:sp>
      <p:sp>
        <p:nvSpPr>
          <p:cNvPr id="14336" name="Rectangle 14335">
            <a:extLst>
              <a:ext uri="{FF2B5EF4-FFF2-40B4-BE49-F238E27FC236}">
                <a16:creationId xmlns:a16="http://schemas.microsoft.com/office/drawing/2014/main" id="{184B9097-2401-4907-9F95-CF2DCCEABF93}"/>
              </a:ext>
            </a:extLst>
          </p:cNvPr>
          <p:cNvSpPr/>
          <p:nvPr/>
        </p:nvSpPr>
        <p:spPr>
          <a:xfrm>
            <a:off x="4765199" y="20796111"/>
            <a:ext cx="3249265" cy="1323439"/>
          </a:xfrm>
          <a:prstGeom prst="rect">
            <a:avLst/>
          </a:prstGeom>
          <a:solidFill>
            <a:srgbClr val="84100E"/>
          </a:solidFill>
        </p:spPr>
        <p:txBody>
          <a:bodyPr wrap="square">
            <a:spAutoFit/>
          </a:bodyPr>
          <a:lstStyle/>
          <a:p>
            <a:pPr algn="just"/>
            <a:r>
              <a:rPr lang="es-CR" sz="1600" b="1" dirty="0">
                <a:solidFill>
                  <a:schemeClr val="bg1"/>
                </a:solidFill>
              </a:rPr>
              <a:t>La mayor parte de la  energía se gasta en el metabolismo basal (que considera los procesos de: respiración, circulación, digestión, </a:t>
            </a:r>
            <a:r>
              <a:rPr lang="es-CR" sz="1600" b="1" dirty="0" err="1">
                <a:solidFill>
                  <a:schemeClr val="bg1"/>
                </a:solidFill>
              </a:rPr>
              <a:t>etc</a:t>
            </a:r>
            <a:r>
              <a:rPr lang="es-CR" sz="1600" b="1" dirty="0">
                <a:solidFill>
                  <a:schemeClr val="bg1"/>
                </a:solidFill>
              </a:rPr>
              <a:t> )</a:t>
            </a:r>
          </a:p>
        </p:txBody>
      </p:sp>
      <p:sp>
        <p:nvSpPr>
          <p:cNvPr id="14337" name="Left Brace 14336">
            <a:extLst>
              <a:ext uri="{FF2B5EF4-FFF2-40B4-BE49-F238E27FC236}">
                <a16:creationId xmlns:a16="http://schemas.microsoft.com/office/drawing/2014/main" id="{B81F4ECA-CF97-438D-9205-7E5A3DE51ACD}"/>
              </a:ext>
            </a:extLst>
          </p:cNvPr>
          <p:cNvSpPr/>
          <p:nvPr/>
        </p:nvSpPr>
        <p:spPr>
          <a:xfrm>
            <a:off x="3987930" y="20524060"/>
            <a:ext cx="756000" cy="3315945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14338" name="Rectangle 14337">
            <a:extLst>
              <a:ext uri="{FF2B5EF4-FFF2-40B4-BE49-F238E27FC236}">
                <a16:creationId xmlns:a16="http://schemas.microsoft.com/office/drawing/2014/main" id="{8678734E-32D1-433B-BC67-D80871437FB5}"/>
              </a:ext>
            </a:extLst>
          </p:cNvPr>
          <p:cNvSpPr/>
          <p:nvPr/>
        </p:nvSpPr>
        <p:spPr>
          <a:xfrm>
            <a:off x="5463540" y="8062086"/>
            <a:ext cx="2950215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sz="1400" b="1" dirty="0">
                <a:solidFill>
                  <a:schemeClr val="bg1"/>
                </a:solidFill>
              </a:rPr>
              <a:t>En forma de:</a:t>
            </a:r>
          </a:p>
          <a:p>
            <a:pPr algn="just"/>
            <a:endParaRPr lang="es-CR" sz="1400" b="1" dirty="0">
              <a:solidFill>
                <a:schemeClr val="bg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R" sz="1400" b="1" dirty="0">
                <a:solidFill>
                  <a:schemeClr val="bg1"/>
                </a:solidFill>
              </a:rPr>
              <a:t>Grasas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R" sz="1400" b="1" dirty="0">
                <a:solidFill>
                  <a:schemeClr val="bg1"/>
                </a:solidFill>
              </a:rPr>
              <a:t>Hidratos de carbono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R" sz="1400" b="1" dirty="0">
                <a:solidFill>
                  <a:schemeClr val="bg1"/>
                </a:solidFill>
              </a:rPr>
              <a:t>Proteínas</a:t>
            </a:r>
          </a:p>
        </p:txBody>
      </p:sp>
      <p:cxnSp>
        <p:nvCxnSpPr>
          <p:cNvPr id="14347" name="Connector: Elbow 14346">
            <a:extLst>
              <a:ext uri="{FF2B5EF4-FFF2-40B4-BE49-F238E27FC236}">
                <a16:creationId xmlns:a16="http://schemas.microsoft.com/office/drawing/2014/main" id="{2BB3B940-C80F-4E6D-9197-DEFAC16D6293}"/>
              </a:ext>
            </a:extLst>
          </p:cNvPr>
          <p:cNvCxnSpPr/>
          <p:nvPr/>
        </p:nvCxnSpPr>
        <p:spPr>
          <a:xfrm>
            <a:off x="4076606" y="7741816"/>
            <a:ext cx="568886" cy="556364"/>
          </a:xfrm>
          <a:prstGeom prst="bentConnector3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49" name="Rectangle 14348">
            <a:extLst>
              <a:ext uri="{FF2B5EF4-FFF2-40B4-BE49-F238E27FC236}">
                <a16:creationId xmlns:a16="http://schemas.microsoft.com/office/drawing/2014/main" id="{229FAE8A-A4E1-437C-BF8D-E0718E7C99DB}"/>
              </a:ext>
            </a:extLst>
          </p:cNvPr>
          <p:cNvSpPr/>
          <p:nvPr/>
        </p:nvSpPr>
        <p:spPr>
          <a:xfrm>
            <a:off x="3571876" y="24297077"/>
            <a:ext cx="4572000" cy="830997"/>
          </a:xfrm>
          <a:prstGeom prst="rect">
            <a:avLst/>
          </a:prstGeom>
          <a:solidFill>
            <a:srgbClr val="3A6D70"/>
          </a:solidFill>
        </p:spPr>
        <p:txBody>
          <a:bodyPr>
            <a:spAutoFit/>
          </a:bodyPr>
          <a:lstStyle/>
          <a:p>
            <a:pPr algn="just"/>
            <a:r>
              <a:rPr lang="es-CR" sz="1600" b="1" dirty="0">
                <a:solidFill>
                  <a:schemeClr val="bg1"/>
                </a:solidFill>
              </a:rPr>
              <a:t>La mayor parte de la energía que debe consumirse debe provenir de las grasas y los hidratos de carbono</a:t>
            </a:r>
          </a:p>
        </p:txBody>
      </p:sp>
      <p:sp>
        <p:nvSpPr>
          <p:cNvPr id="14351" name="Rectangle 14350">
            <a:extLst>
              <a:ext uri="{FF2B5EF4-FFF2-40B4-BE49-F238E27FC236}">
                <a16:creationId xmlns:a16="http://schemas.microsoft.com/office/drawing/2014/main" id="{779F411F-B801-408C-BEA9-5993D0548ED1}"/>
              </a:ext>
            </a:extLst>
          </p:cNvPr>
          <p:cNvSpPr/>
          <p:nvPr/>
        </p:nvSpPr>
        <p:spPr>
          <a:xfrm>
            <a:off x="321795" y="25355238"/>
            <a:ext cx="4514379" cy="830997"/>
          </a:xfrm>
          <a:prstGeom prst="rect">
            <a:avLst/>
          </a:prstGeom>
          <a:solidFill>
            <a:srgbClr val="ED5654"/>
          </a:solidFill>
        </p:spPr>
        <p:txBody>
          <a:bodyPr wrap="square">
            <a:spAutoFit/>
          </a:bodyPr>
          <a:lstStyle/>
          <a:p>
            <a:pPr algn="just"/>
            <a:r>
              <a:rPr lang="es-CR" sz="1600" b="1" dirty="0">
                <a:solidFill>
                  <a:schemeClr val="bg1"/>
                </a:solidFill>
              </a:rPr>
              <a:t>Debido a la composición corporal, la mujer gasta menos calorías que el hombre, aunque realicen el mismo esfuerzo físico</a:t>
            </a:r>
            <a:endParaRPr lang="es-CR" sz="1600" b="1" dirty="0"/>
          </a:p>
        </p:txBody>
      </p:sp>
      <p:sp>
        <p:nvSpPr>
          <p:cNvPr id="69" name="Down Ribbon 68"/>
          <p:cNvSpPr/>
          <p:nvPr/>
        </p:nvSpPr>
        <p:spPr>
          <a:xfrm rot="10800000" flipV="1">
            <a:off x="148039" y="26372479"/>
            <a:ext cx="4523571" cy="833703"/>
          </a:xfrm>
          <a:prstGeom prst="ribbon">
            <a:avLst>
              <a:gd name="adj1" fmla="val 16667"/>
              <a:gd name="adj2" fmla="val 67982"/>
            </a:avLst>
          </a:prstGeom>
          <a:solidFill>
            <a:srgbClr val="3A6D7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4368" name="TextBox 111"/>
          <p:cNvSpPr txBox="1">
            <a:spLocks noChangeArrowheads="1"/>
          </p:cNvSpPr>
          <p:nvPr/>
        </p:nvSpPr>
        <p:spPr bwMode="auto">
          <a:xfrm>
            <a:off x="750020" y="26557290"/>
            <a:ext cx="337058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8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¡</a:t>
            </a:r>
            <a:r>
              <a:rPr lang="en-US" sz="1800" b="1" dirty="0">
                <a:solidFill>
                  <a:prstClr val="white"/>
                </a:solidFill>
                <a:latin typeface="Courier" charset="0"/>
                <a:cs typeface="Courier" charset="0"/>
              </a:rPr>
              <a:t>CONSTRUYAMOS SALUD JUNTOS!</a:t>
            </a:r>
          </a:p>
        </p:txBody>
      </p:sp>
      <p:sp>
        <p:nvSpPr>
          <p:cNvPr id="106" name="TextBox 110">
            <a:extLst>
              <a:ext uri="{FF2B5EF4-FFF2-40B4-BE49-F238E27FC236}">
                <a16:creationId xmlns:a16="http://schemas.microsoft.com/office/drawing/2014/main" id="{25990330-99C3-4F25-AFC3-B308AFB154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8247" y="26695789"/>
            <a:ext cx="339831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800" b="1" dirty="0">
                <a:solidFill>
                  <a:prstClr val="white"/>
                </a:solidFill>
                <a:latin typeface="Courier" charset="0"/>
                <a:cs typeface="Courier" charset="0"/>
              </a:rPr>
              <a:t>SERVICIO MÉDICO UNED </a:t>
            </a:r>
          </a:p>
        </p:txBody>
      </p:sp>
      <p:pic>
        <p:nvPicPr>
          <p:cNvPr id="14355" name="Graphic 14354" descr="Group">
            <a:extLst>
              <a:ext uri="{FF2B5EF4-FFF2-40B4-BE49-F238E27FC236}">
                <a16:creationId xmlns:a16="http://schemas.microsoft.com/office/drawing/2014/main" id="{951B0D7E-88FC-4047-9849-8EADEB6874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006469" y="4207563"/>
            <a:ext cx="1382927" cy="1214862"/>
          </a:xfrm>
          <a:prstGeom prst="rect">
            <a:avLst/>
          </a:prstGeom>
        </p:spPr>
      </p:pic>
      <p:pic>
        <p:nvPicPr>
          <p:cNvPr id="14357" name="Graphic 14356" descr="Walk">
            <a:extLst>
              <a:ext uri="{FF2B5EF4-FFF2-40B4-BE49-F238E27FC236}">
                <a16:creationId xmlns:a16="http://schemas.microsoft.com/office/drawing/2014/main" id="{02BBEB26-3243-43B4-B6A5-F0B8A6DDE21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48039" y="11291761"/>
            <a:ext cx="1267093" cy="1413919"/>
          </a:xfrm>
          <a:prstGeom prst="rect">
            <a:avLst/>
          </a:prstGeom>
        </p:spPr>
      </p:pic>
      <p:pic>
        <p:nvPicPr>
          <p:cNvPr id="14359" name="Graphic 14358" descr="Run">
            <a:extLst>
              <a:ext uri="{FF2B5EF4-FFF2-40B4-BE49-F238E27FC236}">
                <a16:creationId xmlns:a16="http://schemas.microsoft.com/office/drawing/2014/main" id="{CADA96D1-0E79-44EE-BD58-C806A1DB54A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790322" y="17000647"/>
            <a:ext cx="914400" cy="914400"/>
          </a:xfrm>
          <a:prstGeom prst="rect">
            <a:avLst/>
          </a:prstGeom>
        </p:spPr>
      </p:pic>
      <p:pic>
        <p:nvPicPr>
          <p:cNvPr id="14362" name="Graphic 14361" descr="Bike">
            <a:extLst>
              <a:ext uri="{FF2B5EF4-FFF2-40B4-BE49-F238E27FC236}">
                <a16:creationId xmlns:a16="http://schemas.microsoft.com/office/drawing/2014/main" id="{93367778-8C3D-4934-86B4-535DB18D58A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074699" y="16165304"/>
            <a:ext cx="914400" cy="914400"/>
          </a:xfrm>
          <a:prstGeom prst="rect">
            <a:avLst/>
          </a:prstGeom>
        </p:spPr>
      </p:pic>
      <p:pic>
        <p:nvPicPr>
          <p:cNvPr id="32" name="Graphic 31" descr="Swim">
            <a:extLst>
              <a:ext uri="{FF2B5EF4-FFF2-40B4-BE49-F238E27FC236}">
                <a16:creationId xmlns:a16="http://schemas.microsoft.com/office/drawing/2014/main" id="{717676DB-CDC7-4A87-800A-863B27265D59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500732" y="16816085"/>
            <a:ext cx="914400" cy="914400"/>
          </a:xfrm>
          <a:prstGeom prst="rect">
            <a:avLst/>
          </a:prstGeom>
        </p:spPr>
      </p:pic>
      <p:pic>
        <p:nvPicPr>
          <p:cNvPr id="37" name="Graphic 36" descr="Fork and knife">
            <a:extLst>
              <a:ext uri="{FF2B5EF4-FFF2-40B4-BE49-F238E27FC236}">
                <a16:creationId xmlns:a16="http://schemas.microsoft.com/office/drawing/2014/main" id="{86A790D4-9387-4EC5-B93F-552DD2D17181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2435310" y="24314987"/>
            <a:ext cx="914400" cy="914400"/>
          </a:xfrm>
          <a:prstGeom prst="rect">
            <a:avLst/>
          </a:prstGeom>
        </p:spPr>
      </p:pic>
      <p:pic>
        <p:nvPicPr>
          <p:cNvPr id="40" name="Graphic 39" descr="Pasta">
            <a:extLst>
              <a:ext uri="{FF2B5EF4-FFF2-40B4-BE49-F238E27FC236}">
                <a16:creationId xmlns:a16="http://schemas.microsoft.com/office/drawing/2014/main" id="{E7292DCA-FC0F-405B-857F-CD3BF33C4B0C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7229476" y="25245490"/>
            <a:ext cx="914400" cy="914400"/>
          </a:xfrm>
          <a:prstGeom prst="rect">
            <a:avLst/>
          </a:prstGeom>
        </p:spPr>
      </p:pic>
      <p:pic>
        <p:nvPicPr>
          <p:cNvPr id="42" name="Graphic 41" descr="Coffee">
            <a:extLst>
              <a:ext uri="{FF2B5EF4-FFF2-40B4-BE49-F238E27FC236}">
                <a16:creationId xmlns:a16="http://schemas.microsoft.com/office/drawing/2014/main" id="{34719766-5FA9-45E5-866A-FF8A6CC87AAD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7805220" y="25333868"/>
            <a:ext cx="914400" cy="914400"/>
          </a:xfrm>
          <a:prstGeom prst="rect">
            <a:avLst/>
          </a:prstGeom>
        </p:spPr>
      </p:pic>
      <p:pic>
        <p:nvPicPr>
          <p:cNvPr id="45" name="Graphic 44" descr="Apple">
            <a:extLst>
              <a:ext uri="{FF2B5EF4-FFF2-40B4-BE49-F238E27FC236}">
                <a16:creationId xmlns:a16="http://schemas.microsoft.com/office/drawing/2014/main" id="{89AD7FED-F416-468A-91BF-0CDC11573B4E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6809209" y="2522663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1863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4520</TotalTime>
  <Words>320</Words>
  <Application>Microsoft Office PowerPoint</Application>
  <PresentationFormat>Custom</PresentationFormat>
  <Paragraphs>31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ＭＳ Ｐゴシック</vt:lpstr>
      <vt:lpstr>Arial</vt:lpstr>
      <vt:lpstr>Calibri</vt:lpstr>
      <vt:lpstr>Century Gothic</vt:lpstr>
      <vt:lpstr>Courier</vt:lpstr>
      <vt:lpstr>Times New Roman</vt:lpstr>
      <vt:lpstr>Wingdings 3</vt:lpstr>
      <vt:lpstr>Ion Boardroom</vt:lpstr>
      <vt:lpstr>PowerPoint Presentation</vt:lpstr>
    </vt:vector>
  </TitlesOfParts>
  <Company>HubSpot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Demond Wong</dc:creator>
  <cp:lastModifiedBy>Lourdes Arce Espinoza</cp:lastModifiedBy>
  <cp:revision>127</cp:revision>
  <dcterms:created xsi:type="dcterms:W3CDTF">2013-02-06T15:19:00Z</dcterms:created>
  <dcterms:modified xsi:type="dcterms:W3CDTF">2019-01-29T17:11:12Z</dcterms:modified>
</cp:coreProperties>
</file>