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3"/>
  </p:notesMasterIdLst>
  <p:sldIdLst>
    <p:sldId id="262" r:id="rId2"/>
  </p:sldIdLst>
  <p:sldSz cx="9144000" cy="27432000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864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19493"/>
    <a:srgbClr val="D63836"/>
    <a:srgbClr val="DBDBDB"/>
    <a:srgbClr val="FF0000"/>
    <a:srgbClr val="EEECE1"/>
    <a:srgbClr val="DC9800"/>
    <a:srgbClr val="D9614C"/>
    <a:srgbClr val="CA2B1C"/>
    <a:srgbClr val="FFD462"/>
    <a:srgbClr val="EAA1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28" d="100"/>
          <a:sy n="28" d="100"/>
        </p:scale>
        <p:origin x="1302" y="102"/>
      </p:cViewPr>
      <p:guideLst>
        <p:guide orient="horz" pos="864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F609A9D-0670-9C40-AE4E-73EAF296F82C}" type="datetimeFigureOut">
              <a:rPr lang="en-US" smtClean="0"/>
              <a:t>1/17/2019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685800"/>
            <a:ext cx="1143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6381086-02C1-E749-81E8-133770756C2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8518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eaLnBrk="1" hangingPunct="1"/>
            <a:fld id="{275C354A-C592-0F4A-9236-26999CED0343}" type="slidenum">
              <a:rPr lang="en-US" sz="1200">
                <a:solidFill>
                  <a:prstClr val="black"/>
                </a:solidFill>
              </a:rPr>
              <a:pPr eaLnBrk="1" hangingPunct="1"/>
              <a:t>1</a:t>
            </a:fld>
            <a:endParaRPr lang="en-US" sz="1200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8521702"/>
            <a:ext cx="7772400" cy="58801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15544800"/>
            <a:ext cx="6400800" cy="70104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B3C7D0-326F-BF44-8A7E-B87DE22CBED5}" type="datetimeFigureOut">
              <a:rPr lang="en-US"/>
              <a:pPr>
                <a:defRPr/>
              </a:pPr>
              <a:t>1/17/2019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9A7EC3-479F-B840-B064-E6EAA7B1EC25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91572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519059-2B64-2541-9124-181DCAB785D3}" type="datetimeFigureOut">
              <a:rPr lang="en-US"/>
              <a:pPr>
                <a:defRPr/>
              </a:pPr>
              <a:t>1/17/2019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935D9B-C2D5-EC4C-85E6-B33E07A43095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17386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4394200"/>
            <a:ext cx="2057400" cy="93624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4394200"/>
            <a:ext cx="6019800" cy="93624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753C22-09B5-7F40-9F29-C20816C3D763}" type="datetimeFigureOut">
              <a:rPr lang="en-US"/>
              <a:pPr>
                <a:defRPr/>
              </a:pPr>
              <a:t>1/17/2019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056CD8-1267-6447-ABBD-9A7D1416C4F8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30281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030939-002F-994E-AE17-7FCA6784A007}" type="datetimeFigureOut">
              <a:rPr lang="en-US"/>
              <a:pPr>
                <a:defRPr/>
              </a:pPr>
              <a:t>1/17/2019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4C66E8-A6C5-6645-B461-F5F8B762A3A0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04601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7627602"/>
            <a:ext cx="7772400" cy="54483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11626854"/>
            <a:ext cx="7772400" cy="600074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8B0DBA-6CBD-7541-B577-C20926A91A3C}" type="datetimeFigureOut">
              <a:rPr lang="en-US"/>
              <a:pPr>
                <a:defRPr/>
              </a:pPr>
              <a:t>1/17/2019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0710B5-3AF4-2441-9684-FF104F8AA310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54387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5603200"/>
            <a:ext cx="4038600" cy="72415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5603200"/>
            <a:ext cx="4038600" cy="72415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17235F-FF5B-2849-A861-1A865BA37BD8}" type="datetimeFigureOut">
              <a:rPr lang="en-US"/>
              <a:pPr>
                <a:defRPr/>
              </a:pPr>
              <a:t>1/17/2019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9742CE-0CB1-B943-B3B6-7376FD1DBC96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91190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098552"/>
            <a:ext cx="8229600" cy="4572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6140452"/>
            <a:ext cx="4040188" cy="255904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8699500"/>
            <a:ext cx="4040188" cy="158051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6140452"/>
            <a:ext cx="4041775" cy="255904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8699500"/>
            <a:ext cx="4041775" cy="158051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686ABD-8327-8445-9561-069F598D9C48}" type="datetimeFigureOut">
              <a:rPr lang="en-US"/>
              <a:pPr>
                <a:defRPr/>
              </a:pPr>
              <a:t>1/17/2019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D19FCB-6E75-904C-9F43-8EC7C3CA9BB6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35486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B2C272-E9D6-0D42-B48C-64EAAF7AA24E}" type="datetimeFigureOut">
              <a:rPr lang="en-US"/>
              <a:pPr>
                <a:defRPr/>
              </a:pPr>
              <a:t>1/17/2019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4BC722-DF12-BB42-90F3-2DFF760AF05A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54922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BA39AD-D240-4B44-B60E-190A88CA5C4E}" type="datetimeFigureOut">
              <a:rPr lang="en-US"/>
              <a:pPr>
                <a:defRPr/>
              </a:pPr>
              <a:t>1/17/2019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0D7DB8-FFC8-1943-B192-A75AF0B11325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86864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1092200"/>
            <a:ext cx="3008313" cy="46482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092202"/>
            <a:ext cx="5111750" cy="234124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5740402"/>
            <a:ext cx="3008313" cy="1876425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14543D-442E-D34C-9460-CFC411FFB427}" type="datetimeFigureOut">
              <a:rPr lang="en-US"/>
              <a:pPr>
                <a:defRPr/>
              </a:pPr>
              <a:t>1/17/2019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FF77CB-D03A-354E-A56C-B28162BBD11E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72032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19202400"/>
            <a:ext cx="5486400" cy="226695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2451100"/>
            <a:ext cx="5486400" cy="164592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21469352"/>
            <a:ext cx="5486400" cy="321944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B3DCE8-5BFF-D342-A4BC-834216828E3C}" type="datetimeFigureOut">
              <a:rPr lang="en-US"/>
              <a:pPr>
                <a:defRPr/>
              </a:pPr>
              <a:t>1/17/2019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9D7DA1-C6ED-4B46-B691-5C031C0A9019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19958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1098550"/>
            <a:ext cx="8229600" cy="457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6400800"/>
            <a:ext cx="8229600" cy="18103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25425400"/>
            <a:ext cx="2133600" cy="1460500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cs typeface="Arial" charset="0"/>
              </a:defRPr>
            </a:lvl1pPr>
          </a:lstStyle>
          <a:p>
            <a:pPr>
              <a:defRPr/>
            </a:pPr>
            <a:fld id="{7A27FA77-BC52-1547-8701-FA087E859ED4}" type="datetimeFigureOut">
              <a:rPr lang="en-US"/>
              <a:pPr>
                <a:defRPr/>
              </a:pPr>
              <a:t>1/17/2019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25425400"/>
            <a:ext cx="2895600" cy="14605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25425400"/>
            <a:ext cx="2133600" cy="1460500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cs typeface="Arial" charset="0"/>
              </a:defRPr>
            </a:lvl1pPr>
          </a:lstStyle>
          <a:p>
            <a:pPr>
              <a:defRPr/>
            </a:pPr>
            <a:fld id="{353659E8-1F8A-1A45-84BA-EACB07E67AF1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68186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0"/>
          <a:cs typeface="ＭＳ Ｐゴシック" charset="0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0"/>
          <a:cs typeface="ＭＳ Ｐゴシック" charset="0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0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0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Imagen 15" descr="Imagen de un ojo de donde se despliegan los textos explicativos" title="Ojo">
            <a:extLst>
              <a:ext uri="{FF2B5EF4-FFF2-40B4-BE49-F238E27FC236}">
                <a16:creationId xmlns:a16="http://schemas.microsoft.com/office/drawing/2014/main" id="{17452011-DCCA-4CBE-8C40-D8CF29C197F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16155" y="6743273"/>
            <a:ext cx="3791499" cy="2828973"/>
          </a:xfrm>
          <a:prstGeom prst="rect">
            <a:avLst/>
          </a:prstGeom>
        </p:spPr>
      </p:pic>
      <p:sp>
        <p:nvSpPr>
          <p:cNvPr id="15" name="Rectángulo 14" descr="Forma sin contenido" title="Forma sin contenido">
            <a:extLst>
              <a:ext uri="{FF2B5EF4-FFF2-40B4-BE49-F238E27FC236}">
                <a16:creationId xmlns:a16="http://schemas.microsoft.com/office/drawing/2014/main" id="{C7F3F55C-AAD9-4192-B2F7-2B6F6FCC7284}"/>
              </a:ext>
            </a:extLst>
          </p:cNvPr>
          <p:cNvSpPr/>
          <p:nvPr/>
        </p:nvSpPr>
        <p:spPr>
          <a:xfrm>
            <a:off x="1390650" y="4972050"/>
            <a:ext cx="7753350" cy="602744"/>
          </a:xfrm>
          <a:prstGeom prst="rect">
            <a:avLst/>
          </a:prstGeom>
          <a:solidFill>
            <a:srgbClr val="719493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 dirty="0"/>
          </a:p>
        </p:txBody>
      </p:sp>
      <p:sp>
        <p:nvSpPr>
          <p:cNvPr id="5" name="Down Ribbon 4" descr="Forma sin contenido" title="Forma sin contenido"/>
          <p:cNvSpPr/>
          <p:nvPr/>
        </p:nvSpPr>
        <p:spPr>
          <a:xfrm rot="10800000">
            <a:off x="217488" y="581025"/>
            <a:ext cx="8709025" cy="2032000"/>
          </a:xfrm>
          <a:prstGeom prst="ribbon">
            <a:avLst>
              <a:gd name="adj1" fmla="val 16667"/>
              <a:gd name="adj2" fmla="val 67982"/>
            </a:avLst>
          </a:prstGeom>
          <a:solidFill>
            <a:srgbClr val="E05B3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  <a:latin typeface="Calibri"/>
            </a:endParaRPr>
          </a:p>
        </p:txBody>
      </p:sp>
      <p:grpSp>
        <p:nvGrpSpPr>
          <p:cNvPr id="14340" name="Group 18"/>
          <p:cNvGrpSpPr>
            <a:grpSpLocks/>
          </p:cNvGrpSpPr>
          <p:nvPr/>
        </p:nvGrpSpPr>
        <p:grpSpPr bwMode="auto">
          <a:xfrm>
            <a:off x="434975" y="3556000"/>
            <a:ext cx="3867150" cy="541338"/>
            <a:chOff x="1524000" y="5003800"/>
            <a:chExt cx="9448800" cy="1320800"/>
          </a:xfrm>
        </p:grpSpPr>
        <p:sp>
          <p:nvSpPr>
            <p:cNvPr id="20" name="Chevron 19"/>
            <p:cNvSpPr/>
            <p:nvPr/>
          </p:nvSpPr>
          <p:spPr>
            <a:xfrm>
              <a:off x="1524000" y="5003800"/>
              <a:ext cx="1322678" cy="1320800"/>
            </a:xfrm>
            <a:prstGeom prst="chevron">
              <a:avLst/>
            </a:prstGeom>
            <a:solidFill>
              <a:srgbClr val="D63836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21" name="Chevron 20"/>
            <p:cNvSpPr/>
            <p:nvPr/>
          </p:nvSpPr>
          <p:spPr>
            <a:xfrm>
              <a:off x="2691525" y="5003800"/>
              <a:ext cx="1322676" cy="1320800"/>
            </a:xfrm>
            <a:prstGeom prst="chevron">
              <a:avLst/>
            </a:prstGeom>
            <a:solidFill>
              <a:srgbClr val="D63836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22" name="Chevron 21"/>
            <p:cNvSpPr/>
            <p:nvPr/>
          </p:nvSpPr>
          <p:spPr>
            <a:xfrm>
              <a:off x="3859048" y="5003800"/>
              <a:ext cx="1322678" cy="1320800"/>
            </a:xfrm>
            <a:prstGeom prst="chevron">
              <a:avLst/>
            </a:prstGeom>
            <a:solidFill>
              <a:srgbClr val="D63836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23" name="Chevron 22"/>
            <p:cNvSpPr/>
            <p:nvPr/>
          </p:nvSpPr>
          <p:spPr>
            <a:xfrm>
              <a:off x="5030451" y="5003800"/>
              <a:ext cx="1318798" cy="1320800"/>
            </a:xfrm>
            <a:prstGeom prst="chevron">
              <a:avLst/>
            </a:prstGeom>
            <a:solidFill>
              <a:srgbClr val="D63836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24" name="Chevron 23"/>
            <p:cNvSpPr/>
            <p:nvPr/>
          </p:nvSpPr>
          <p:spPr>
            <a:xfrm>
              <a:off x="6147551" y="5003800"/>
              <a:ext cx="1318798" cy="1320800"/>
            </a:xfrm>
            <a:prstGeom prst="chevron">
              <a:avLst/>
            </a:prstGeom>
            <a:solidFill>
              <a:srgbClr val="D63836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25" name="Chevron 24"/>
            <p:cNvSpPr/>
            <p:nvPr/>
          </p:nvSpPr>
          <p:spPr>
            <a:xfrm>
              <a:off x="7315076" y="5003800"/>
              <a:ext cx="1322676" cy="1320800"/>
            </a:xfrm>
            <a:prstGeom prst="chevron">
              <a:avLst/>
            </a:prstGeom>
            <a:solidFill>
              <a:srgbClr val="D63836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26" name="Chevron 25"/>
            <p:cNvSpPr/>
            <p:nvPr/>
          </p:nvSpPr>
          <p:spPr>
            <a:xfrm>
              <a:off x="8482599" y="5003800"/>
              <a:ext cx="1322678" cy="1320800"/>
            </a:xfrm>
            <a:prstGeom prst="chevron">
              <a:avLst/>
            </a:prstGeom>
            <a:solidFill>
              <a:srgbClr val="D63836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27" name="Chevron 26"/>
            <p:cNvSpPr/>
            <p:nvPr/>
          </p:nvSpPr>
          <p:spPr>
            <a:xfrm>
              <a:off x="9650124" y="5003800"/>
              <a:ext cx="1322676" cy="1320800"/>
            </a:xfrm>
            <a:prstGeom prst="chevron">
              <a:avLst/>
            </a:prstGeom>
            <a:solidFill>
              <a:srgbClr val="D63836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</p:grpSp>
      <p:cxnSp>
        <p:nvCxnSpPr>
          <p:cNvPr id="39" name="Straight Arrow Connector 38" descr="raya que separa los 4 textos del sindrome visual" title="Separador"/>
          <p:cNvCxnSpPr/>
          <p:nvPr/>
        </p:nvCxnSpPr>
        <p:spPr>
          <a:xfrm flipV="1">
            <a:off x="812800" y="13144500"/>
            <a:ext cx="7631113" cy="5365750"/>
          </a:xfrm>
          <a:prstGeom prst="straightConnector1">
            <a:avLst/>
          </a:prstGeom>
          <a:ln w="57150" cmpd="sng">
            <a:solidFill>
              <a:srgbClr val="3A6D7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3" name="Straight Arrow Connector 42" descr="Forma sin contenido" title="Forma sin contenido"/>
          <p:cNvCxnSpPr/>
          <p:nvPr/>
        </p:nvCxnSpPr>
        <p:spPr>
          <a:xfrm flipH="1" flipV="1">
            <a:off x="812800" y="13144500"/>
            <a:ext cx="7631113" cy="5365750"/>
          </a:xfrm>
          <a:prstGeom prst="straightConnector1">
            <a:avLst/>
          </a:prstGeom>
          <a:ln w="57150" cmpd="sng">
            <a:solidFill>
              <a:srgbClr val="3A6D7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345" name="TextBox 47"/>
          <p:cNvSpPr txBox="1">
            <a:spLocks noChangeArrowheads="1"/>
          </p:cNvSpPr>
          <p:nvPr/>
        </p:nvSpPr>
        <p:spPr bwMode="auto">
          <a:xfrm>
            <a:off x="3267868" y="13853390"/>
            <a:ext cx="2720975" cy="738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1400" b="1" dirty="0">
                <a:solidFill>
                  <a:srgbClr val="E05B3F"/>
                </a:solidFill>
                <a:cs typeface="Calibri" charset="0"/>
              </a:rPr>
              <a:t>La </a:t>
            </a:r>
            <a:r>
              <a:rPr lang="en-US" sz="1400" b="1" dirty="0" err="1">
                <a:solidFill>
                  <a:srgbClr val="E05B3F"/>
                </a:solidFill>
                <a:cs typeface="Calibri" charset="0"/>
              </a:rPr>
              <a:t>mayoría</a:t>
            </a:r>
            <a:r>
              <a:rPr lang="en-US" sz="1400" b="1" dirty="0">
                <a:solidFill>
                  <a:srgbClr val="E05B3F"/>
                </a:solidFill>
                <a:cs typeface="Calibri" charset="0"/>
              </a:rPr>
              <a:t> de las personas </a:t>
            </a:r>
            <a:r>
              <a:rPr lang="en-US" sz="1400" b="1" dirty="0" err="1">
                <a:solidFill>
                  <a:srgbClr val="E05B3F"/>
                </a:solidFill>
                <a:cs typeface="Calibri" charset="0"/>
              </a:rPr>
              <a:t>trabajan</a:t>
            </a:r>
            <a:r>
              <a:rPr lang="en-US" sz="1400" b="1" dirty="0">
                <a:solidFill>
                  <a:srgbClr val="E05B3F"/>
                </a:solidFill>
                <a:cs typeface="Calibri" charset="0"/>
              </a:rPr>
              <a:t> </a:t>
            </a:r>
            <a:r>
              <a:rPr lang="en-US" sz="1400" b="1" dirty="0" err="1">
                <a:solidFill>
                  <a:srgbClr val="E05B3F"/>
                </a:solidFill>
                <a:cs typeface="Calibri" charset="0"/>
              </a:rPr>
              <a:t>cerca</a:t>
            </a:r>
            <a:r>
              <a:rPr lang="en-US" sz="1400" b="1" dirty="0">
                <a:solidFill>
                  <a:srgbClr val="E05B3F"/>
                </a:solidFill>
                <a:cs typeface="Calibri" charset="0"/>
              </a:rPr>
              <a:t> de 6 a 8 horas </a:t>
            </a:r>
            <a:r>
              <a:rPr lang="en-US" sz="1400" b="1" dirty="0" err="1">
                <a:solidFill>
                  <a:srgbClr val="E05B3F"/>
                </a:solidFill>
                <a:cs typeface="Calibri" charset="0"/>
              </a:rPr>
              <a:t>usando</a:t>
            </a:r>
            <a:r>
              <a:rPr lang="en-US" sz="1400" b="1" dirty="0">
                <a:solidFill>
                  <a:srgbClr val="E05B3F"/>
                </a:solidFill>
                <a:cs typeface="Calibri" charset="0"/>
              </a:rPr>
              <a:t> una </a:t>
            </a:r>
            <a:r>
              <a:rPr lang="en-US" sz="1400" b="1" dirty="0" err="1">
                <a:solidFill>
                  <a:srgbClr val="E05B3F"/>
                </a:solidFill>
                <a:cs typeface="Calibri" charset="0"/>
              </a:rPr>
              <a:t>pantalla</a:t>
            </a:r>
            <a:endParaRPr lang="en-US" sz="1400" b="1" dirty="0">
              <a:solidFill>
                <a:srgbClr val="E05B3F"/>
              </a:solidFill>
              <a:cs typeface="Calibri" charset="0"/>
            </a:endParaRPr>
          </a:p>
        </p:txBody>
      </p:sp>
      <p:sp>
        <p:nvSpPr>
          <p:cNvPr id="14347" name="TextBox 49"/>
          <p:cNvSpPr txBox="1">
            <a:spLocks noChangeArrowheads="1"/>
          </p:cNvSpPr>
          <p:nvPr/>
        </p:nvSpPr>
        <p:spPr bwMode="auto">
          <a:xfrm>
            <a:off x="5643209" y="15397616"/>
            <a:ext cx="2720975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1400" b="1" dirty="0">
                <a:solidFill>
                  <a:srgbClr val="EE8F4D"/>
                </a:solidFill>
                <a:cs typeface="Calibri" charset="0"/>
              </a:rPr>
              <a:t>Hay que </a:t>
            </a:r>
            <a:r>
              <a:rPr lang="en-US" sz="1400" b="1" dirty="0" err="1" smtClean="0">
                <a:solidFill>
                  <a:srgbClr val="EE8F4D"/>
                </a:solidFill>
                <a:cs typeface="Calibri" charset="0"/>
              </a:rPr>
              <a:t>tomar</a:t>
            </a:r>
            <a:r>
              <a:rPr lang="en-US" sz="1400" b="1" dirty="0" smtClean="0">
                <a:solidFill>
                  <a:srgbClr val="EE8F4D"/>
                </a:solidFill>
                <a:cs typeface="Calibri" charset="0"/>
              </a:rPr>
              <a:t> </a:t>
            </a:r>
            <a:r>
              <a:rPr lang="en-US" sz="1400" b="1" dirty="0" err="1" smtClean="0">
                <a:solidFill>
                  <a:srgbClr val="EE8F4D"/>
                </a:solidFill>
                <a:cs typeface="Calibri" charset="0"/>
              </a:rPr>
              <a:t>en</a:t>
            </a:r>
            <a:r>
              <a:rPr lang="en-US" sz="1400" b="1" dirty="0" smtClean="0">
                <a:solidFill>
                  <a:srgbClr val="EE8F4D"/>
                </a:solidFill>
                <a:cs typeface="Calibri" charset="0"/>
              </a:rPr>
              <a:t> </a:t>
            </a:r>
            <a:r>
              <a:rPr lang="en-US" sz="1400" b="1" dirty="0" err="1" smtClean="0">
                <a:solidFill>
                  <a:srgbClr val="EE8F4D"/>
                </a:solidFill>
                <a:cs typeface="Calibri" charset="0"/>
              </a:rPr>
              <a:t>consideración</a:t>
            </a:r>
            <a:r>
              <a:rPr lang="en-US" sz="1400" b="1" dirty="0" smtClean="0">
                <a:solidFill>
                  <a:srgbClr val="EE8F4D"/>
                </a:solidFill>
                <a:cs typeface="Calibri" charset="0"/>
              </a:rPr>
              <a:t> </a:t>
            </a:r>
            <a:r>
              <a:rPr lang="en-US" sz="1400" b="1" dirty="0">
                <a:solidFill>
                  <a:srgbClr val="EE8F4D"/>
                </a:solidFill>
                <a:cs typeface="Calibri" charset="0"/>
              </a:rPr>
              <a:t>que </a:t>
            </a:r>
            <a:r>
              <a:rPr lang="en-US" sz="1400" b="1" dirty="0" err="1">
                <a:solidFill>
                  <a:srgbClr val="EE8F4D"/>
                </a:solidFill>
                <a:cs typeface="Calibri" charset="0"/>
              </a:rPr>
              <a:t>en</a:t>
            </a:r>
            <a:r>
              <a:rPr lang="en-US" sz="1400" b="1" dirty="0">
                <a:solidFill>
                  <a:srgbClr val="EE8F4D"/>
                </a:solidFill>
                <a:cs typeface="Calibri" charset="0"/>
              </a:rPr>
              <a:t> las horas de </a:t>
            </a:r>
            <a:r>
              <a:rPr lang="en-US" sz="1400" b="1" dirty="0" err="1">
                <a:solidFill>
                  <a:srgbClr val="EE8F4D"/>
                </a:solidFill>
                <a:cs typeface="Calibri" charset="0"/>
              </a:rPr>
              <a:t>descanso</a:t>
            </a:r>
            <a:r>
              <a:rPr lang="en-US" sz="1400" b="1" dirty="0">
                <a:solidFill>
                  <a:srgbClr val="EE8F4D"/>
                </a:solidFill>
                <a:cs typeface="Calibri" charset="0"/>
              </a:rPr>
              <a:t>, </a:t>
            </a:r>
            <a:r>
              <a:rPr lang="en-US" sz="1400" b="1" dirty="0" err="1">
                <a:solidFill>
                  <a:srgbClr val="EE8F4D"/>
                </a:solidFill>
                <a:cs typeface="Calibri" charset="0"/>
              </a:rPr>
              <a:t>también</a:t>
            </a:r>
            <a:r>
              <a:rPr lang="en-US" sz="1400" b="1" dirty="0">
                <a:solidFill>
                  <a:srgbClr val="EE8F4D"/>
                </a:solidFill>
                <a:cs typeface="Calibri" charset="0"/>
              </a:rPr>
              <a:t> </a:t>
            </a:r>
            <a:r>
              <a:rPr lang="en-US" sz="1400" b="1" dirty="0" err="1">
                <a:solidFill>
                  <a:srgbClr val="EE8F4D"/>
                </a:solidFill>
                <a:cs typeface="Calibri" charset="0"/>
              </a:rPr>
              <a:t>estamos</a:t>
            </a:r>
            <a:r>
              <a:rPr lang="en-US" sz="1400" b="1" dirty="0">
                <a:solidFill>
                  <a:srgbClr val="EE8F4D"/>
                </a:solidFill>
                <a:cs typeface="Calibri" charset="0"/>
              </a:rPr>
              <a:t> al </a:t>
            </a:r>
            <a:r>
              <a:rPr lang="en-US" sz="1400" b="1" dirty="0" err="1">
                <a:solidFill>
                  <a:srgbClr val="EE8F4D"/>
                </a:solidFill>
                <a:cs typeface="Calibri" charset="0"/>
              </a:rPr>
              <a:t>frente</a:t>
            </a:r>
            <a:r>
              <a:rPr lang="en-US" sz="1400" b="1" dirty="0">
                <a:solidFill>
                  <a:srgbClr val="EE8F4D"/>
                </a:solidFill>
                <a:cs typeface="Calibri" charset="0"/>
              </a:rPr>
              <a:t> de una </a:t>
            </a:r>
            <a:r>
              <a:rPr lang="en-US" sz="1400" b="1" dirty="0" err="1">
                <a:solidFill>
                  <a:srgbClr val="EE8F4D"/>
                </a:solidFill>
                <a:cs typeface="Calibri" charset="0"/>
              </a:rPr>
              <a:t>pantalla</a:t>
            </a:r>
            <a:endParaRPr lang="en-US" sz="1400" b="1" dirty="0">
              <a:solidFill>
                <a:srgbClr val="EE8F4D"/>
              </a:solidFill>
              <a:cs typeface="Calibri" charset="0"/>
            </a:endParaRPr>
          </a:p>
        </p:txBody>
      </p:sp>
      <p:sp>
        <p:nvSpPr>
          <p:cNvPr id="14349" name="TextBox 53"/>
          <p:cNvSpPr txBox="1">
            <a:spLocks noChangeArrowheads="1"/>
          </p:cNvSpPr>
          <p:nvPr/>
        </p:nvSpPr>
        <p:spPr bwMode="auto">
          <a:xfrm>
            <a:off x="553384" y="15320195"/>
            <a:ext cx="2720975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1400" b="1" dirty="0">
                <a:solidFill>
                  <a:srgbClr val="3A6D70"/>
                </a:solidFill>
                <a:cs typeface="Calibri" charset="0"/>
              </a:rPr>
              <a:t>La </a:t>
            </a:r>
            <a:r>
              <a:rPr lang="en-US" sz="1400" b="1" dirty="0" err="1">
                <a:solidFill>
                  <a:srgbClr val="3A6D70"/>
                </a:solidFill>
                <a:cs typeface="Calibri" charset="0"/>
              </a:rPr>
              <a:t>computadora</a:t>
            </a:r>
            <a:r>
              <a:rPr lang="en-US" sz="1400" b="1" dirty="0">
                <a:solidFill>
                  <a:srgbClr val="3A6D70"/>
                </a:solidFill>
                <a:cs typeface="Calibri" charset="0"/>
              </a:rPr>
              <a:t>, </a:t>
            </a:r>
            <a:r>
              <a:rPr lang="en-US" sz="1400" b="1" dirty="0" err="1">
                <a:solidFill>
                  <a:srgbClr val="3A6D70"/>
                </a:solidFill>
                <a:cs typeface="Calibri" charset="0"/>
              </a:rPr>
              <a:t>televisión</a:t>
            </a:r>
            <a:r>
              <a:rPr lang="en-US" sz="1400" b="1" dirty="0">
                <a:solidFill>
                  <a:srgbClr val="3A6D70"/>
                </a:solidFill>
                <a:cs typeface="Calibri" charset="0"/>
              </a:rPr>
              <a:t>, </a:t>
            </a:r>
            <a:r>
              <a:rPr lang="en-US" sz="1400" b="1" dirty="0" err="1">
                <a:solidFill>
                  <a:srgbClr val="3A6D70"/>
                </a:solidFill>
                <a:cs typeface="Calibri" charset="0"/>
              </a:rPr>
              <a:t>tableta</a:t>
            </a:r>
            <a:r>
              <a:rPr lang="en-US" sz="1400" b="1" dirty="0">
                <a:solidFill>
                  <a:srgbClr val="3A6D70"/>
                </a:solidFill>
                <a:cs typeface="Calibri" charset="0"/>
              </a:rPr>
              <a:t>, </a:t>
            </a:r>
            <a:r>
              <a:rPr lang="en-US" sz="1400" b="1" dirty="0" err="1">
                <a:solidFill>
                  <a:srgbClr val="3A6D70"/>
                </a:solidFill>
                <a:cs typeface="Calibri" charset="0"/>
              </a:rPr>
              <a:t>teléfono</a:t>
            </a:r>
            <a:r>
              <a:rPr lang="en-US" sz="1400" b="1" dirty="0">
                <a:solidFill>
                  <a:srgbClr val="3A6D70"/>
                </a:solidFill>
                <a:cs typeface="Calibri" charset="0"/>
              </a:rPr>
              <a:t> </a:t>
            </a:r>
            <a:r>
              <a:rPr lang="en-US" sz="1400" b="1" dirty="0" err="1">
                <a:solidFill>
                  <a:srgbClr val="3A6D70"/>
                </a:solidFill>
                <a:cs typeface="Calibri" charset="0"/>
              </a:rPr>
              <a:t>celular</a:t>
            </a:r>
            <a:r>
              <a:rPr lang="en-US" sz="1400" b="1" dirty="0">
                <a:solidFill>
                  <a:srgbClr val="3A6D70"/>
                </a:solidFill>
                <a:cs typeface="Calibri" charset="0"/>
              </a:rPr>
              <a:t>, </a:t>
            </a:r>
            <a:r>
              <a:rPr lang="en-US" sz="1400" b="1" dirty="0" err="1">
                <a:solidFill>
                  <a:srgbClr val="3A6D70"/>
                </a:solidFill>
                <a:cs typeface="Calibri" charset="0"/>
              </a:rPr>
              <a:t>constituyen</a:t>
            </a:r>
            <a:r>
              <a:rPr lang="en-US" sz="1400" b="1" dirty="0">
                <a:solidFill>
                  <a:srgbClr val="3A6D70"/>
                </a:solidFill>
                <a:cs typeface="Calibri" charset="0"/>
              </a:rPr>
              <a:t> los </a:t>
            </a:r>
            <a:r>
              <a:rPr lang="en-US" sz="1400" b="1" dirty="0" err="1">
                <a:solidFill>
                  <a:srgbClr val="3A6D70"/>
                </a:solidFill>
                <a:cs typeface="Calibri" charset="0"/>
              </a:rPr>
              <a:t>aparatos</a:t>
            </a:r>
            <a:r>
              <a:rPr lang="en-US" sz="1400" b="1" dirty="0">
                <a:solidFill>
                  <a:srgbClr val="3A6D70"/>
                </a:solidFill>
                <a:cs typeface="Calibri" charset="0"/>
              </a:rPr>
              <a:t> que </a:t>
            </a:r>
            <a:r>
              <a:rPr lang="en-US" sz="1400" b="1" dirty="0" err="1">
                <a:solidFill>
                  <a:srgbClr val="3A6D70"/>
                </a:solidFill>
                <a:cs typeface="Calibri" charset="0"/>
              </a:rPr>
              <a:t>más</a:t>
            </a:r>
            <a:r>
              <a:rPr lang="en-US" sz="1400" b="1" dirty="0">
                <a:solidFill>
                  <a:srgbClr val="3A6D70"/>
                </a:solidFill>
                <a:cs typeface="Calibri" charset="0"/>
              </a:rPr>
              <a:t> </a:t>
            </a:r>
            <a:r>
              <a:rPr lang="en-US" sz="1400" b="1" dirty="0" err="1">
                <a:solidFill>
                  <a:srgbClr val="3A6D70"/>
                </a:solidFill>
                <a:cs typeface="Calibri" charset="0"/>
              </a:rPr>
              <a:t>usamos</a:t>
            </a:r>
            <a:r>
              <a:rPr lang="en-US" sz="1400" b="1" dirty="0">
                <a:solidFill>
                  <a:srgbClr val="3A6D70"/>
                </a:solidFill>
                <a:cs typeface="Calibri" charset="0"/>
              </a:rPr>
              <a:t> </a:t>
            </a:r>
            <a:r>
              <a:rPr lang="en-US" sz="1400" b="1" dirty="0" err="1">
                <a:solidFill>
                  <a:srgbClr val="3A6D70"/>
                </a:solidFill>
                <a:cs typeface="Calibri" charset="0"/>
              </a:rPr>
              <a:t>en</a:t>
            </a:r>
            <a:r>
              <a:rPr lang="en-US" sz="1400" b="1" dirty="0">
                <a:solidFill>
                  <a:srgbClr val="3A6D70"/>
                </a:solidFill>
                <a:cs typeface="Calibri" charset="0"/>
              </a:rPr>
              <a:t> el </a:t>
            </a:r>
            <a:r>
              <a:rPr lang="en-US" sz="1400" b="1" dirty="0" err="1">
                <a:solidFill>
                  <a:srgbClr val="3A6D70"/>
                </a:solidFill>
                <a:cs typeface="Calibri" charset="0"/>
              </a:rPr>
              <a:t>día</a:t>
            </a:r>
            <a:endParaRPr lang="en-US" sz="1400" b="1" dirty="0">
              <a:solidFill>
                <a:srgbClr val="3A6D70"/>
              </a:solidFill>
              <a:cs typeface="Calibri" charset="0"/>
            </a:endParaRPr>
          </a:p>
        </p:txBody>
      </p:sp>
      <p:sp>
        <p:nvSpPr>
          <p:cNvPr id="14351" name="TextBox 55"/>
          <p:cNvSpPr txBox="1">
            <a:spLocks noChangeArrowheads="1"/>
          </p:cNvSpPr>
          <p:nvPr/>
        </p:nvSpPr>
        <p:spPr bwMode="auto">
          <a:xfrm>
            <a:off x="3029040" y="16986831"/>
            <a:ext cx="3039054" cy="11695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1400" b="1" dirty="0" err="1">
                <a:solidFill>
                  <a:srgbClr val="D63836"/>
                </a:solidFill>
                <a:cs typeface="Calibri" charset="0"/>
              </a:rPr>
              <a:t>Algunas</a:t>
            </a:r>
            <a:r>
              <a:rPr lang="en-US" sz="1400" b="1" dirty="0">
                <a:solidFill>
                  <a:srgbClr val="D63836"/>
                </a:solidFill>
                <a:cs typeface="Calibri" charset="0"/>
              </a:rPr>
              <a:t> </a:t>
            </a:r>
            <a:r>
              <a:rPr lang="en-US" sz="1400" b="1" dirty="0" err="1">
                <a:solidFill>
                  <a:srgbClr val="D63836"/>
                </a:solidFill>
                <a:cs typeface="Calibri" charset="0"/>
              </a:rPr>
              <a:t>manifestaciones</a:t>
            </a:r>
            <a:r>
              <a:rPr lang="en-US" sz="1400" b="1" dirty="0">
                <a:solidFill>
                  <a:srgbClr val="D63836"/>
                </a:solidFill>
                <a:cs typeface="Calibri" charset="0"/>
              </a:rPr>
              <a:t> de </a:t>
            </a:r>
            <a:r>
              <a:rPr lang="en-US" sz="1400" b="1" dirty="0" err="1">
                <a:solidFill>
                  <a:srgbClr val="D63836"/>
                </a:solidFill>
                <a:cs typeface="Calibri" charset="0"/>
              </a:rPr>
              <a:t>problemas</a:t>
            </a:r>
            <a:r>
              <a:rPr lang="en-US" sz="1400" b="1" dirty="0">
                <a:solidFill>
                  <a:srgbClr val="D63836"/>
                </a:solidFill>
                <a:cs typeface="Calibri" charset="0"/>
              </a:rPr>
              <a:t> </a:t>
            </a:r>
            <a:r>
              <a:rPr lang="en-US" sz="1400" b="1" dirty="0" err="1">
                <a:solidFill>
                  <a:srgbClr val="D63836"/>
                </a:solidFill>
                <a:cs typeface="Calibri" charset="0"/>
              </a:rPr>
              <a:t>visuales</a:t>
            </a:r>
            <a:r>
              <a:rPr lang="en-US" sz="1400" b="1" dirty="0">
                <a:solidFill>
                  <a:srgbClr val="D63836"/>
                </a:solidFill>
                <a:cs typeface="Calibri" charset="0"/>
              </a:rPr>
              <a:t> son: </a:t>
            </a:r>
            <a:r>
              <a:rPr lang="en-US" sz="1400" b="1" dirty="0" err="1">
                <a:solidFill>
                  <a:srgbClr val="D63836"/>
                </a:solidFill>
                <a:cs typeface="Calibri" charset="0"/>
              </a:rPr>
              <a:t>visión</a:t>
            </a:r>
            <a:r>
              <a:rPr lang="en-US" sz="1400" b="1" dirty="0">
                <a:solidFill>
                  <a:srgbClr val="D63836"/>
                </a:solidFill>
                <a:cs typeface="Calibri" charset="0"/>
              </a:rPr>
              <a:t> </a:t>
            </a:r>
            <a:r>
              <a:rPr lang="en-US" sz="1400" b="1" dirty="0" err="1">
                <a:solidFill>
                  <a:srgbClr val="D63836"/>
                </a:solidFill>
                <a:cs typeface="Calibri" charset="0"/>
              </a:rPr>
              <a:t>borrosa</a:t>
            </a:r>
            <a:r>
              <a:rPr lang="en-US" sz="1400" b="1" dirty="0">
                <a:solidFill>
                  <a:srgbClr val="D63836"/>
                </a:solidFill>
                <a:cs typeface="Calibri" charset="0"/>
              </a:rPr>
              <a:t>, </a:t>
            </a:r>
            <a:r>
              <a:rPr lang="en-US" sz="1400" b="1" dirty="0" err="1">
                <a:solidFill>
                  <a:srgbClr val="D63836"/>
                </a:solidFill>
                <a:cs typeface="Calibri" charset="0"/>
              </a:rPr>
              <a:t>sequedad</a:t>
            </a:r>
            <a:r>
              <a:rPr lang="en-US" sz="1400" b="1" dirty="0">
                <a:solidFill>
                  <a:srgbClr val="D63836"/>
                </a:solidFill>
                <a:cs typeface="Calibri" charset="0"/>
              </a:rPr>
              <a:t> de </a:t>
            </a:r>
            <a:r>
              <a:rPr lang="en-US" sz="1400" b="1" dirty="0" err="1">
                <a:solidFill>
                  <a:srgbClr val="D63836"/>
                </a:solidFill>
                <a:cs typeface="Calibri" charset="0"/>
              </a:rPr>
              <a:t>ojos</a:t>
            </a:r>
            <a:r>
              <a:rPr lang="en-US" sz="1400" b="1" dirty="0">
                <a:solidFill>
                  <a:srgbClr val="D63836"/>
                </a:solidFill>
                <a:cs typeface="Calibri" charset="0"/>
              </a:rPr>
              <a:t>, </a:t>
            </a:r>
            <a:r>
              <a:rPr lang="en-US" sz="1400" b="1" dirty="0" err="1">
                <a:solidFill>
                  <a:srgbClr val="D63836"/>
                </a:solidFill>
                <a:cs typeface="Calibri" charset="0"/>
              </a:rPr>
              <a:t>enrojecimiento</a:t>
            </a:r>
            <a:r>
              <a:rPr lang="en-US" sz="1400" b="1" dirty="0">
                <a:solidFill>
                  <a:srgbClr val="D63836"/>
                </a:solidFill>
                <a:cs typeface="Calibri" charset="0"/>
              </a:rPr>
              <a:t>, dolor, </a:t>
            </a:r>
            <a:r>
              <a:rPr lang="en-US" sz="1400" b="1" dirty="0" err="1">
                <a:solidFill>
                  <a:srgbClr val="D63836"/>
                </a:solidFill>
                <a:cs typeface="Calibri" charset="0"/>
              </a:rPr>
              <a:t>problemas</a:t>
            </a:r>
            <a:r>
              <a:rPr lang="en-US" sz="1400" b="1" dirty="0">
                <a:solidFill>
                  <a:srgbClr val="D63836"/>
                </a:solidFill>
                <a:cs typeface="Calibri" charset="0"/>
              </a:rPr>
              <a:t> de </a:t>
            </a:r>
            <a:r>
              <a:rPr lang="en-US" sz="1400" b="1" dirty="0" err="1">
                <a:solidFill>
                  <a:srgbClr val="D63836"/>
                </a:solidFill>
                <a:cs typeface="Calibri" charset="0"/>
              </a:rPr>
              <a:t>insomnio</a:t>
            </a:r>
            <a:r>
              <a:rPr lang="en-US" sz="1400" b="1" dirty="0">
                <a:solidFill>
                  <a:srgbClr val="D63836"/>
                </a:solidFill>
                <a:cs typeface="Calibri" charset="0"/>
              </a:rPr>
              <a:t> y </a:t>
            </a:r>
            <a:r>
              <a:rPr lang="en-US" sz="1400" b="1" dirty="0" err="1">
                <a:solidFill>
                  <a:srgbClr val="D63836"/>
                </a:solidFill>
                <a:cs typeface="Calibri" charset="0"/>
              </a:rPr>
              <a:t>cambios</a:t>
            </a:r>
            <a:r>
              <a:rPr lang="en-US" sz="1400" b="1" dirty="0">
                <a:solidFill>
                  <a:srgbClr val="D63836"/>
                </a:solidFill>
                <a:cs typeface="Calibri" charset="0"/>
              </a:rPr>
              <a:t> </a:t>
            </a:r>
            <a:r>
              <a:rPr lang="en-US" sz="1400" b="1" dirty="0" err="1">
                <a:solidFill>
                  <a:srgbClr val="D63836"/>
                </a:solidFill>
                <a:cs typeface="Calibri" charset="0"/>
              </a:rPr>
              <a:t>en</a:t>
            </a:r>
            <a:r>
              <a:rPr lang="en-US" sz="1400" b="1" dirty="0">
                <a:solidFill>
                  <a:srgbClr val="D63836"/>
                </a:solidFill>
                <a:cs typeface="Calibri" charset="0"/>
              </a:rPr>
              <a:t> la retina</a:t>
            </a:r>
          </a:p>
        </p:txBody>
      </p:sp>
      <p:grpSp>
        <p:nvGrpSpPr>
          <p:cNvPr id="58" name="Group 57" descr="Forma sin contenido" title="Forma sin contenido"/>
          <p:cNvGrpSpPr/>
          <p:nvPr/>
        </p:nvGrpSpPr>
        <p:grpSpPr>
          <a:xfrm rot="10800000">
            <a:off x="4841416" y="11717259"/>
            <a:ext cx="3867156" cy="540570"/>
            <a:chOff x="1524000" y="5003800"/>
            <a:chExt cx="9448800" cy="1320800"/>
          </a:xfrm>
          <a:solidFill>
            <a:srgbClr val="3A6D70"/>
          </a:solidFill>
        </p:grpSpPr>
        <p:sp>
          <p:nvSpPr>
            <p:cNvPr id="59" name="Chevron 58"/>
            <p:cNvSpPr/>
            <p:nvPr/>
          </p:nvSpPr>
          <p:spPr>
            <a:xfrm>
              <a:off x="1524000" y="5003800"/>
              <a:ext cx="1320800" cy="1320800"/>
            </a:xfrm>
            <a:prstGeom prst="chevr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60" name="Chevron 59"/>
            <p:cNvSpPr/>
            <p:nvPr/>
          </p:nvSpPr>
          <p:spPr>
            <a:xfrm>
              <a:off x="2692400" y="5003800"/>
              <a:ext cx="1320800" cy="1320800"/>
            </a:xfrm>
            <a:prstGeom prst="chevr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61" name="Chevron 60"/>
            <p:cNvSpPr/>
            <p:nvPr/>
          </p:nvSpPr>
          <p:spPr>
            <a:xfrm>
              <a:off x="3860800" y="5003800"/>
              <a:ext cx="1320800" cy="1320800"/>
            </a:xfrm>
            <a:prstGeom prst="chevr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62" name="Chevron 61"/>
            <p:cNvSpPr/>
            <p:nvPr/>
          </p:nvSpPr>
          <p:spPr>
            <a:xfrm>
              <a:off x="5029200" y="5003800"/>
              <a:ext cx="1320800" cy="1320800"/>
            </a:xfrm>
            <a:prstGeom prst="chevr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63" name="Chevron 62"/>
            <p:cNvSpPr/>
            <p:nvPr/>
          </p:nvSpPr>
          <p:spPr>
            <a:xfrm>
              <a:off x="6146800" y="5003800"/>
              <a:ext cx="1320800" cy="1320800"/>
            </a:xfrm>
            <a:prstGeom prst="chevr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64" name="Chevron 63"/>
            <p:cNvSpPr/>
            <p:nvPr/>
          </p:nvSpPr>
          <p:spPr>
            <a:xfrm>
              <a:off x="7315200" y="5003800"/>
              <a:ext cx="1320800" cy="1320800"/>
            </a:xfrm>
            <a:prstGeom prst="chevr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65" name="Chevron 64"/>
            <p:cNvSpPr/>
            <p:nvPr/>
          </p:nvSpPr>
          <p:spPr>
            <a:xfrm>
              <a:off x="8483600" y="5003800"/>
              <a:ext cx="1320800" cy="1320800"/>
            </a:xfrm>
            <a:prstGeom prst="chevr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66" name="Chevron 65"/>
            <p:cNvSpPr/>
            <p:nvPr/>
          </p:nvSpPr>
          <p:spPr>
            <a:xfrm>
              <a:off x="9652000" y="5003800"/>
              <a:ext cx="1320800" cy="1320800"/>
            </a:xfrm>
            <a:prstGeom prst="chevr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</p:grpSp>
      <p:sp>
        <p:nvSpPr>
          <p:cNvPr id="14354" name="TextBox 66"/>
          <p:cNvSpPr txBox="1">
            <a:spLocks noChangeArrowheads="1"/>
          </p:cNvSpPr>
          <p:nvPr/>
        </p:nvSpPr>
        <p:spPr bwMode="auto">
          <a:xfrm>
            <a:off x="136366" y="11491460"/>
            <a:ext cx="4705049" cy="13849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algn="just" eaLnBrk="1" hangingPunct="1"/>
            <a:r>
              <a:rPr lang="en-US" sz="2800" b="1" dirty="0">
                <a:solidFill>
                  <a:srgbClr val="3A6D70"/>
                </a:solidFill>
              </a:rPr>
              <a:t>El </a:t>
            </a:r>
            <a:r>
              <a:rPr lang="en-US" sz="2800" b="1" dirty="0" err="1">
                <a:solidFill>
                  <a:srgbClr val="3A6D70"/>
                </a:solidFill>
              </a:rPr>
              <a:t>síndrome</a:t>
            </a:r>
            <a:r>
              <a:rPr lang="en-US" sz="2800" b="1" dirty="0">
                <a:solidFill>
                  <a:srgbClr val="3A6D70"/>
                </a:solidFill>
              </a:rPr>
              <a:t> visual </a:t>
            </a:r>
            <a:r>
              <a:rPr lang="en-US" sz="2800" b="1" dirty="0" err="1">
                <a:solidFill>
                  <a:srgbClr val="3A6D70"/>
                </a:solidFill>
              </a:rPr>
              <a:t>informático</a:t>
            </a:r>
            <a:r>
              <a:rPr lang="en-US" sz="2800" b="1" dirty="0">
                <a:solidFill>
                  <a:srgbClr val="3A6D70"/>
                </a:solidFill>
              </a:rPr>
              <a:t> </a:t>
            </a:r>
            <a:r>
              <a:rPr lang="en-US" sz="2800" b="1" dirty="0" err="1">
                <a:solidFill>
                  <a:srgbClr val="3A6D70"/>
                </a:solidFill>
              </a:rPr>
              <a:t>está</a:t>
            </a:r>
            <a:r>
              <a:rPr lang="en-US" sz="2800" b="1" dirty="0">
                <a:solidFill>
                  <a:srgbClr val="3A6D70"/>
                </a:solidFill>
              </a:rPr>
              <a:t> </a:t>
            </a:r>
            <a:r>
              <a:rPr lang="en-US" sz="2800" b="1" dirty="0" err="1">
                <a:solidFill>
                  <a:srgbClr val="3A6D70"/>
                </a:solidFill>
              </a:rPr>
              <a:t>relacionado</a:t>
            </a:r>
            <a:r>
              <a:rPr lang="en-US" sz="2800" b="1" dirty="0">
                <a:solidFill>
                  <a:srgbClr val="3A6D70"/>
                </a:solidFill>
              </a:rPr>
              <a:t> con el </a:t>
            </a:r>
            <a:r>
              <a:rPr lang="en-US" sz="2800" b="1" dirty="0" err="1">
                <a:solidFill>
                  <a:srgbClr val="3A6D70"/>
                </a:solidFill>
              </a:rPr>
              <a:t>uso</a:t>
            </a:r>
            <a:r>
              <a:rPr lang="en-US" sz="2800" b="1" dirty="0">
                <a:solidFill>
                  <a:srgbClr val="3A6D70"/>
                </a:solidFill>
              </a:rPr>
              <a:t> de </a:t>
            </a:r>
            <a:r>
              <a:rPr lang="en-US" sz="2800" b="1" dirty="0" err="1">
                <a:solidFill>
                  <a:srgbClr val="3A6D70"/>
                </a:solidFill>
              </a:rPr>
              <a:t>pantallas</a:t>
            </a:r>
            <a:endParaRPr lang="en-US" sz="2800" b="1" dirty="0">
              <a:solidFill>
                <a:srgbClr val="3A6D70"/>
              </a:solidFill>
            </a:endParaRPr>
          </a:p>
        </p:txBody>
      </p:sp>
      <p:sp>
        <p:nvSpPr>
          <p:cNvPr id="36" name="Down Ribbon 35" descr="Forma sin contenido" title="Forma sin contenido"/>
          <p:cNvSpPr/>
          <p:nvPr/>
        </p:nvSpPr>
        <p:spPr>
          <a:xfrm rot="10800000" flipV="1">
            <a:off x="217488" y="21991637"/>
            <a:ext cx="2574925" cy="631825"/>
          </a:xfrm>
          <a:prstGeom prst="ribbon">
            <a:avLst>
              <a:gd name="adj1" fmla="val 16667"/>
              <a:gd name="adj2" fmla="val 67982"/>
            </a:avLst>
          </a:prstGeom>
          <a:solidFill>
            <a:srgbClr val="EE8F4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  <a:latin typeface="Calibri"/>
            </a:endParaRPr>
          </a:p>
        </p:txBody>
      </p:sp>
      <p:sp>
        <p:nvSpPr>
          <p:cNvPr id="69" name="Down Ribbon 68"/>
          <p:cNvSpPr/>
          <p:nvPr/>
        </p:nvSpPr>
        <p:spPr>
          <a:xfrm rot="10800000" flipV="1">
            <a:off x="117487" y="24123786"/>
            <a:ext cx="2574925" cy="633413"/>
          </a:xfrm>
          <a:prstGeom prst="ribbon">
            <a:avLst>
              <a:gd name="adj1" fmla="val 16667"/>
              <a:gd name="adj2" fmla="val 67982"/>
            </a:avLst>
          </a:prstGeom>
          <a:solidFill>
            <a:srgbClr val="3A6D7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  <a:latin typeface="Calibri"/>
            </a:endParaRPr>
          </a:p>
        </p:txBody>
      </p:sp>
      <p:sp>
        <p:nvSpPr>
          <p:cNvPr id="74" name="Down Ribbon 73"/>
          <p:cNvSpPr/>
          <p:nvPr/>
        </p:nvSpPr>
        <p:spPr>
          <a:xfrm rot="10800000" flipV="1">
            <a:off x="211039" y="22994549"/>
            <a:ext cx="2574925" cy="631825"/>
          </a:xfrm>
          <a:prstGeom prst="ribbon">
            <a:avLst>
              <a:gd name="adj1" fmla="val 16667"/>
              <a:gd name="adj2" fmla="val 67982"/>
            </a:avLst>
          </a:prstGeom>
          <a:solidFill>
            <a:srgbClr val="D6383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  <a:latin typeface="Calibri"/>
            </a:endParaRPr>
          </a:p>
        </p:txBody>
      </p:sp>
      <p:sp>
        <p:nvSpPr>
          <p:cNvPr id="75" name="Down Ribbon 74" descr="Forma sin contenido" title="Forma sin contenido"/>
          <p:cNvSpPr/>
          <p:nvPr/>
        </p:nvSpPr>
        <p:spPr>
          <a:xfrm rot="10800000" flipV="1">
            <a:off x="341313" y="21050249"/>
            <a:ext cx="2574925" cy="631825"/>
          </a:xfrm>
          <a:prstGeom prst="ribbon">
            <a:avLst>
              <a:gd name="adj1" fmla="val 16667"/>
              <a:gd name="adj2" fmla="val 67982"/>
            </a:avLst>
          </a:prstGeom>
          <a:solidFill>
            <a:srgbClr val="E05B3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  <a:latin typeface="Calibri"/>
            </a:endParaRPr>
          </a:p>
        </p:txBody>
      </p:sp>
      <p:grpSp>
        <p:nvGrpSpPr>
          <p:cNvPr id="97" name="Group 96" descr="Forma sin contenido" title="Forma sin contenido"/>
          <p:cNvGrpSpPr/>
          <p:nvPr/>
        </p:nvGrpSpPr>
        <p:grpSpPr>
          <a:xfrm>
            <a:off x="479735" y="19874199"/>
            <a:ext cx="3867156" cy="540570"/>
            <a:chOff x="1524000" y="5003800"/>
            <a:chExt cx="9448800" cy="1320800"/>
          </a:xfrm>
          <a:solidFill>
            <a:srgbClr val="E05B3F"/>
          </a:solidFill>
        </p:grpSpPr>
        <p:sp>
          <p:nvSpPr>
            <p:cNvPr id="98" name="Chevron 97"/>
            <p:cNvSpPr/>
            <p:nvPr/>
          </p:nvSpPr>
          <p:spPr>
            <a:xfrm>
              <a:off x="1524000" y="5003800"/>
              <a:ext cx="1320800" cy="1320800"/>
            </a:xfrm>
            <a:prstGeom prst="chevr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99" name="Chevron 98"/>
            <p:cNvSpPr/>
            <p:nvPr/>
          </p:nvSpPr>
          <p:spPr>
            <a:xfrm>
              <a:off x="2692400" y="5003800"/>
              <a:ext cx="1320800" cy="1320800"/>
            </a:xfrm>
            <a:prstGeom prst="chevr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100" name="Chevron 99"/>
            <p:cNvSpPr/>
            <p:nvPr/>
          </p:nvSpPr>
          <p:spPr>
            <a:xfrm>
              <a:off x="3860800" y="5003800"/>
              <a:ext cx="1320800" cy="1320800"/>
            </a:xfrm>
            <a:prstGeom prst="chevr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101" name="Chevron 100"/>
            <p:cNvSpPr/>
            <p:nvPr/>
          </p:nvSpPr>
          <p:spPr>
            <a:xfrm>
              <a:off x="5029200" y="5003800"/>
              <a:ext cx="1320800" cy="1320800"/>
            </a:xfrm>
            <a:prstGeom prst="chevr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102" name="Chevron 101"/>
            <p:cNvSpPr/>
            <p:nvPr/>
          </p:nvSpPr>
          <p:spPr>
            <a:xfrm>
              <a:off x="6146800" y="5003800"/>
              <a:ext cx="1320800" cy="1320800"/>
            </a:xfrm>
            <a:prstGeom prst="chevr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103" name="Chevron 102"/>
            <p:cNvSpPr/>
            <p:nvPr/>
          </p:nvSpPr>
          <p:spPr>
            <a:xfrm>
              <a:off x="7315200" y="5003800"/>
              <a:ext cx="1320800" cy="1320800"/>
            </a:xfrm>
            <a:prstGeom prst="chevr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104" name="Chevron 103"/>
            <p:cNvSpPr/>
            <p:nvPr/>
          </p:nvSpPr>
          <p:spPr>
            <a:xfrm>
              <a:off x="8483600" y="5003800"/>
              <a:ext cx="1320800" cy="1320800"/>
            </a:xfrm>
            <a:prstGeom prst="chevr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105" name="Chevron 104"/>
            <p:cNvSpPr/>
            <p:nvPr/>
          </p:nvSpPr>
          <p:spPr>
            <a:xfrm>
              <a:off x="9652000" y="5003800"/>
              <a:ext cx="1320800" cy="1320800"/>
            </a:xfrm>
            <a:prstGeom prst="chevr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</p:grpSp>
      <p:sp>
        <p:nvSpPr>
          <p:cNvPr id="14363" name="TextBox 105"/>
          <p:cNvSpPr txBox="1">
            <a:spLocks noChangeArrowheads="1"/>
          </p:cNvSpPr>
          <p:nvPr/>
        </p:nvSpPr>
        <p:spPr bwMode="auto">
          <a:xfrm>
            <a:off x="4616449" y="19766783"/>
            <a:ext cx="4137025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algn="just" eaLnBrk="1" hangingPunct="1"/>
            <a:r>
              <a:rPr lang="en-US" sz="1800" dirty="0" err="1">
                <a:solidFill>
                  <a:srgbClr val="3A6D70"/>
                </a:solidFill>
              </a:rPr>
              <a:t>Consejos</a:t>
            </a:r>
            <a:r>
              <a:rPr lang="en-US" sz="1800" dirty="0">
                <a:solidFill>
                  <a:srgbClr val="3A6D70"/>
                </a:solidFill>
              </a:rPr>
              <a:t> para </a:t>
            </a:r>
            <a:r>
              <a:rPr lang="en-US" sz="1800" dirty="0" err="1">
                <a:solidFill>
                  <a:srgbClr val="3A6D70"/>
                </a:solidFill>
              </a:rPr>
              <a:t>mantener</a:t>
            </a:r>
            <a:r>
              <a:rPr lang="en-US" sz="1800" dirty="0">
                <a:solidFill>
                  <a:srgbClr val="3A6D70"/>
                </a:solidFill>
              </a:rPr>
              <a:t> una </a:t>
            </a:r>
            <a:r>
              <a:rPr lang="en-US" sz="1800" dirty="0" err="1">
                <a:solidFill>
                  <a:srgbClr val="3A6D70"/>
                </a:solidFill>
              </a:rPr>
              <a:t>adecuada</a:t>
            </a:r>
            <a:r>
              <a:rPr lang="en-US" sz="1800" dirty="0">
                <a:solidFill>
                  <a:srgbClr val="3A6D70"/>
                </a:solidFill>
              </a:rPr>
              <a:t> </a:t>
            </a:r>
            <a:r>
              <a:rPr lang="en-US" sz="1800" dirty="0" err="1">
                <a:solidFill>
                  <a:srgbClr val="3A6D70"/>
                </a:solidFill>
              </a:rPr>
              <a:t>salud</a:t>
            </a:r>
            <a:r>
              <a:rPr lang="en-US" sz="1800" dirty="0">
                <a:solidFill>
                  <a:srgbClr val="3A6D70"/>
                </a:solidFill>
              </a:rPr>
              <a:t> visual:</a:t>
            </a:r>
          </a:p>
        </p:txBody>
      </p:sp>
      <p:sp>
        <p:nvSpPr>
          <p:cNvPr id="108" name="Rectangle 107"/>
          <p:cNvSpPr/>
          <p:nvPr/>
        </p:nvSpPr>
        <p:spPr>
          <a:xfrm>
            <a:off x="0" y="26260425"/>
            <a:ext cx="9144000" cy="1196975"/>
          </a:xfrm>
          <a:prstGeom prst="rect">
            <a:avLst/>
          </a:prstGeom>
          <a:solidFill>
            <a:srgbClr val="E05B3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  <a:latin typeface="Calibri"/>
            </a:endParaRPr>
          </a:p>
        </p:txBody>
      </p:sp>
      <p:sp>
        <p:nvSpPr>
          <p:cNvPr id="14365" name="TextBox 108"/>
          <p:cNvSpPr txBox="1">
            <a:spLocks noChangeArrowheads="1"/>
          </p:cNvSpPr>
          <p:nvPr/>
        </p:nvSpPr>
        <p:spPr bwMode="auto">
          <a:xfrm>
            <a:off x="812800" y="21164550"/>
            <a:ext cx="155575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1400" b="1" dirty="0" err="1">
                <a:solidFill>
                  <a:prstClr val="white"/>
                </a:solidFill>
                <a:latin typeface="Courier" charset="0"/>
                <a:cs typeface="Courier" charset="0"/>
              </a:rPr>
              <a:t>Higiene</a:t>
            </a:r>
            <a:r>
              <a:rPr lang="en-US" sz="1400" b="1" dirty="0">
                <a:solidFill>
                  <a:prstClr val="white"/>
                </a:solidFill>
                <a:latin typeface="Courier" charset="0"/>
                <a:cs typeface="Courier" charset="0"/>
              </a:rPr>
              <a:t> ocular</a:t>
            </a:r>
          </a:p>
        </p:txBody>
      </p:sp>
      <p:sp>
        <p:nvSpPr>
          <p:cNvPr id="14366" name="TextBox 109"/>
          <p:cNvSpPr txBox="1">
            <a:spLocks noChangeArrowheads="1"/>
          </p:cNvSpPr>
          <p:nvPr/>
        </p:nvSpPr>
        <p:spPr bwMode="auto">
          <a:xfrm>
            <a:off x="705644" y="22122687"/>
            <a:ext cx="155733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1400" b="1" dirty="0" err="1">
                <a:solidFill>
                  <a:prstClr val="white"/>
                </a:solidFill>
                <a:latin typeface="Courier" charset="0"/>
                <a:cs typeface="Courier" charset="0"/>
              </a:rPr>
              <a:t>Uso</a:t>
            </a:r>
            <a:r>
              <a:rPr lang="en-US" sz="1400" b="1" dirty="0">
                <a:solidFill>
                  <a:prstClr val="white"/>
                </a:solidFill>
                <a:latin typeface="Courier" charset="0"/>
                <a:cs typeface="Courier" charset="0"/>
              </a:rPr>
              <a:t> de </a:t>
            </a:r>
            <a:r>
              <a:rPr lang="en-US" sz="1400" b="1" dirty="0" err="1">
                <a:solidFill>
                  <a:prstClr val="white"/>
                </a:solidFill>
                <a:latin typeface="Courier" charset="0"/>
                <a:cs typeface="Courier" charset="0"/>
              </a:rPr>
              <a:t>pantallas</a:t>
            </a:r>
            <a:endParaRPr lang="en-US" sz="1400" b="1" dirty="0">
              <a:solidFill>
                <a:prstClr val="white"/>
              </a:solidFill>
              <a:latin typeface="Courier" charset="0"/>
              <a:cs typeface="Courier" charset="0"/>
            </a:endParaRPr>
          </a:p>
        </p:txBody>
      </p:sp>
      <p:sp>
        <p:nvSpPr>
          <p:cNvPr id="14367" name="TextBox 110"/>
          <p:cNvSpPr txBox="1">
            <a:spLocks noChangeArrowheads="1"/>
          </p:cNvSpPr>
          <p:nvPr/>
        </p:nvSpPr>
        <p:spPr bwMode="auto">
          <a:xfrm>
            <a:off x="707232" y="23055016"/>
            <a:ext cx="155575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1400" b="1" dirty="0" err="1">
                <a:solidFill>
                  <a:prstClr val="white"/>
                </a:solidFill>
                <a:latin typeface="Courier" charset="0"/>
                <a:cs typeface="Courier" charset="0"/>
              </a:rPr>
              <a:t>Uso</a:t>
            </a:r>
            <a:r>
              <a:rPr lang="en-US" sz="1400" b="1" dirty="0">
                <a:solidFill>
                  <a:prstClr val="white"/>
                </a:solidFill>
                <a:latin typeface="Courier" charset="0"/>
                <a:cs typeface="Courier" charset="0"/>
              </a:rPr>
              <a:t> de </a:t>
            </a:r>
            <a:r>
              <a:rPr lang="en-US" sz="1400" b="1" dirty="0" err="1">
                <a:solidFill>
                  <a:prstClr val="white"/>
                </a:solidFill>
                <a:latin typeface="Courier" charset="0"/>
                <a:cs typeface="Courier" charset="0"/>
              </a:rPr>
              <a:t>lentes</a:t>
            </a:r>
            <a:endParaRPr lang="en-US" sz="1400" b="1" dirty="0">
              <a:solidFill>
                <a:prstClr val="white"/>
              </a:solidFill>
              <a:latin typeface="Courier" charset="0"/>
              <a:cs typeface="Courier" charset="0"/>
            </a:endParaRPr>
          </a:p>
        </p:txBody>
      </p:sp>
      <p:sp>
        <p:nvSpPr>
          <p:cNvPr id="14368" name="TextBox 111"/>
          <p:cNvSpPr txBox="1">
            <a:spLocks noChangeArrowheads="1"/>
          </p:cNvSpPr>
          <p:nvPr/>
        </p:nvSpPr>
        <p:spPr bwMode="auto">
          <a:xfrm>
            <a:off x="572284" y="24327694"/>
            <a:ext cx="1555750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1400" b="1" dirty="0" err="1">
                <a:solidFill>
                  <a:prstClr val="white"/>
                </a:solidFill>
                <a:latin typeface="Courier" charset="0"/>
                <a:cs typeface="Courier" charset="0"/>
              </a:rPr>
              <a:t>Parpadeo</a:t>
            </a:r>
            <a:endParaRPr lang="en-US" sz="1400" b="1" dirty="0">
              <a:solidFill>
                <a:prstClr val="white"/>
              </a:solidFill>
              <a:latin typeface="Courier" charset="0"/>
              <a:cs typeface="Courier" charset="0"/>
            </a:endParaRPr>
          </a:p>
        </p:txBody>
      </p:sp>
      <p:sp>
        <p:nvSpPr>
          <p:cNvPr id="14369" name="TextBox 112"/>
          <p:cNvSpPr txBox="1">
            <a:spLocks noChangeArrowheads="1"/>
          </p:cNvSpPr>
          <p:nvPr/>
        </p:nvSpPr>
        <p:spPr bwMode="auto">
          <a:xfrm>
            <a:off x="460375" y="26569988"/>
            <a:ext cx="5337175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3200" b="1" smtClean="0">
                <a:solidFill>
                  <a:prstClr val="white"/>
                </a:solidFill>
              </a:rPr>
              <a:t>¡Construyamos</a:t>
            </a:r>
            <a:r>
              <a:rPr lang="en-US" sz="3200" b="1" dirty="0" smtClean="0">
                <a:solidFill>
                  <a:prstClr val="white"/>
                </a:solidFill>
              </a:rPr>
              <a:t> </a:t>
            </a:r>
            <a:r>
              <a:rPr lang="en-US" sz="3200" b="1" dirty="0" err="1">
                <a:solidFill>
                  <a:prstClr val="white"/>
                </a:solidFill>
              </a:rPr>
              <a:t>salud</a:t>
            </a:r>
            <a:r>
              <a:rPr lang="en-US" sz="3200" b="1" dirty="0">
                <a:solidFill>
                  <a:prstClr val="white"/>
                </a:solidFill>
              </a:rPr>
              <a:t> </a:t>
            </a:r>
            <a:r>
              <a:rPr lang="en-US" sz="3200" b="1" dirty="0" err="1">
                <a:solidFill>
                  <a:prstClr val="white"/>
                </a:solidFill>
              </a:rPr>
              <a:t>juntos</a:t>
            </a:r>
            <a:r>
              <a:rPr lang="en-US" sz="3200" b="1" dirty="0" smtClean="0">
                <a:solidFill>
                  <a:prstClr val="white"/>
                </a:solidFill>
              </a:rPr>
              <a:t>!</a:t>
            </a:r>
            <a:endParaRPr lang="en-US" sz="3200" b="1" dirty="0">
              <a:solidFill>
                <a:prstClr val="white"/>
              </a:solidFill>
            </a:endParaRPr>
          </a:p>
        </p:txBody>
      </p:sp>
      <p:sp>
        <p:nvSpPr>
          <p:cNvPr id="85" name="Down Ribbon 84"/>
          <p:cNvSpPr/>
          <p:nvPr/>
        </p:nvSpPr>
        <p:spPr>
          <a:xfrm rot="10800000" flipV="1">
            <a:off x="6546290" y="26669999"/>
            <a:ext cx="2207184" cy="546101"/>
          </a:xfrm>
          <a:prstGeom prst="ribbon">
            <a:avLst>
              <a:gd name="adj1" fmla="val 16667"/>
              <a:gd name="adj2" fmla="val 67982"/>
            </a:avLst>
          </a:prstGeom>
          <a:solidFill>
            <a:srgbClr val="EE8F4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200" dirty="0">
                <a:solidFill>
                  <a:prstClr val="white"/>
                </a:solidFill>
                <a:latin typeface="Calibri"/>
              </a:rPr>
              <a:t>SERVICIO MÉDICO UNED</a:t>
            </a: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650F98E8-C395-4D31-BCC7-4635FB12DE0A}"/>
              </a:ext>
            </a:extLst>
          </p:cNvPr>
          <p:cNvSpPr txBox="1"/>
          <p:nvPr/>
        </p:nvSpPr>
        <p:spPr>
          <a:xfrm>
            <a:off x="6625724" y="6241821"/>
            <a:ext cx="230078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sz="1400" b="1" dirty="0"/>
              <a:t>Si trabaja escribiendo o usando papel de lectura, lo ideal es colocar el mismo a una distancia de 40 cm </a:t>
            </a:r>
            <a:endParaRPr lang="es-CR" sz="1400" b="1" dirty="0"/>
          </a:p>
        </p:txBody>
      </p:sp>
      <p:sp>
        <p:nvSpPr>
          <p:cNvPr id="87" name="CuadroTexto 86">
            <a:extLst>
              <a:ext uri="{FF2B5EF4-FFF2-40B4-BE49-F238E27FC236}">
                <a16:creationId xmlns:a16="http://schemas.microsoft.com/office/drawing/2014/main" id="{D3F74E6E-59B3-41C7-B8E4-07A10EA6649E}"/>
              </a:ext>
            </a:extLst>
          </p:cNvPr>
          <p:cNvSpPr txBox="1"/>
          <p:nvPr/>
        </p:nvSpPr>
        <p:spPr>
          <a:xfrm>
            <a:off x="6546291" y="7346950"/>
            <a:ext cx="2380222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sz="1400" b="1" dirty="0"/>
              <a:t>La distancia del ordenador debe estar colocado de 45 a 60 cm de distancia </a:t>
            </a:r>
            <a:endParaRPr lang="es-CR" sz="1400" b="1" dirty="0"/>
          </a:p>
        </p:txBody>
      </p:sp>
      <p:sp>
        <p:nvSpPr>
          <p:cNvPr id="89" name="CuadroTexto 88">
            <a:extLst>
              <a:ext uri="{FF2B5EF4-FFF2-40B4-BE49-F238E27FC236}">
                <a16:creationId xmlns:a16="http://schemas.microsoft.com/office/drawing/2014/main" id="{EDAF41C8-386A-4365-8168-E2A67AD2DF98}"/>
              </a:ext>
            </a:extLst>
          </p:cNvPr>
          <p:cNvSpPr txBox="1"/>
          <p:nvPr/>
        </p:nvSpPr>
        <p:spPr>
          <a:xfrm>
            <a:off x="6656622" y="8323582"/>
            <a:ext cx="2269891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sz="1400" b="1" dirty="0"/>
              <a:t>Lo ideal es la iluminación natural, caso contrario la fuente de luz debe estar situada de forma que no haga sombras o contrastes en el espacio de trabajo</a:t>
            </a:r>
            <a:endParaRPr lang="es-CR" sz="1400" b="1" dirty="0"/>
          </a:p>
        </p:txBody>
      </p:sp>
      <p:cxnSp>
        <p:nvCxnSpPr>
          <p:cNvPr id="7" name="Conector: angular 6">
            <a:extLst>
              <a:ext uri="{FF2B5EF4-FFF2-40B4-BE49-F238E27FC236}">
                <a16:creationId xmlns:a16="http://schemas.microsoft.com/office/drawing/2014/main" id="{22487A77-7DDF-4A5F-8A3C-22916658CA42}"/>
              </a:ext>
            </a:extLst>
          </p:cNvPr>
          <p:cNvCxnSpPr/>
          <p:nvPr/>
        </p:nvCxnSpPr>
        <p:spPr>
          <a:xfrm flipV="1">
            <a:off x="6221369" y="6753545"/>
            <a:ext cx="478197" cy="428625"/>
          </a:xfrm>
          <a:prstGeom prst="bentConnector3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1" name="Conector: angular 90">
            <a:extLst>
              <a:ext uri="{FF2B5EF4-FFF2-40B4-BE49-F238E27FC236}">
                <a16:creationId xmlns:a16="http://schemas.microsoft.com/office/drawing/2014/main" id="{61A44CA1-4605-4AEE-A6DB-E2CD07712B9D}"/>
              </a:ext>
            </a:extLst>
          </p:cNvPr>
          <p:cNvCxnSpPr>
            <a:cxnSpLocks/>
          </p:cNvCxnSpPr>
          <p:nvPr/>
        </p:nvCxnSpPr>
        <p:spPr>
          <a:xfrm flipV="1">
            <a:off x="6097444" y="7530848"/>
            <a:ext cx="513484" cy="402970"/>
          </a:xfrm>
          <a:prstGeom prst="bentConnector3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3" name="Conector: angular 92">
            <a:extLst>
              <a:ext uri="{FF2B5EF4-FFF2-40B4-BE49-F238E27FC236}">
                <a16:creationId xmlns:a16="http://schemas.microsoft.com/office/drawing/2014/main" id="{3D3F4C69-7C72-4E1B-A515-19D6D76364B6}"/>
              </a:ext>
            </a:extLst>
          </p:cNvPr>
          <p:cNvCxnSpPr>
            <a:cxnSpLocks/>
          </p:cNvCxnSpPr>
          <p:nvPr/>
        </p:nvCxnSpPr>
        <p:spPr>
          <a:xfrm flipV="1">
            <a:off x="6068094" y="8526215"/>
            <a:ext cx="572418" cy="321470"/>
          </a:xfrm>
          <a:prstGeom prst="bentConnector3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Conector: angular 11" title="Conector al texto">
            <a:extLst>
              <a:ext uri="{FF2B5EF4-FFF2-40B4-BE49-F238E27FC236}">
                <a16:creationId xmlns:a16="http://schemas.microsoft.com/office/drawing/2014/main" id="{70A62271-A40C-46D2-B5FC-FE5812A7F220}"/>
              </a:ext>
            </a:extLst>
          </p:cNvPr>
          <p:cNvCxnSpPr/>
          <p:nvPr/>
        </p:nvCxnSpPr>
        <p:spPr>
          <a:xfrm rot="10800000">
            <a:off x="2385920" y="6903540"/>
            <a:ext cx="583206" cy="292388"/>
          </a:xfrm>
          <a:prstGeom prst="bentConnector3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5" name="CuadroTexto 94">
            <a:extLst>
              <a:ext uri="{FF2B5EF4-FFF2-40B4-BE49-F238E27FC236}">
                <a16:creationId xmlns:a16="http://schemas.microsoft.com/office/drawing/2014/main" id="{BCC325C0-BAEF-4D9F-BA1D-4782E5CB13FB}"/>
              </a:ext>
            </a:extLst>
          </p:cNvPr>
          <p:cNvSpPr txBox="1"/>
          <p:nvPr/>
        </p:nvSpPr>
        <p:spPr>
          <a:xfrm>
            <a:off x="253812" y="6197665"/>
            <a:ext cx="2223706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sz="1400" b="1" dirty="0"/>
              <a:t>Coloque todo el material que ocupe cerca de su rango de movimiento, esto evitará cambios bruscos y constantes en la cabeza y los ojos</a:t>
            </a:r>
            <a:endParaRPr lang="es-CR" sz="1400" b="1" dirty="0"/>
          </a:p>
        </p:txBody>
      </p:sp>
      <p:sp>
        <p:nvSpPr>
          <p:cNvPr id="96" name="CuadroTexto 95">
            <a:extLst>
              <a:ext uri="{FF2B5EF4-FFF2-40B4-BE49-F238E27FC236}">
                <a16:creationId xmlns:a16="http://schemas.microsoft.com/office/drawing/2014/main" id="{B8C1F770-ED4A-4C2C-AEBD-4D1382C681D7}"/>
              </a:ext>
            </a:extLst>
          </p:cNvPr>
          <p:cNvSpPr txBox="1"/>
          <p:nvPr/>
        </p:nvSpPr>
        <p:spPr>
          <a:xfrm>
            <a:off x="136381" y="8183656"/>
            <a:ext cx="2341137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400" b="1" dirty="0"/>
              <a:t>Con el </a:t>
            </a:r>
            <a:r>
              <a:rPr lang="es-MX" sz="1400" b="1" dirty="0" smtClean="0"/>
              <a:t>tiempo, </a:t>
            </a:r>
            <a:r>
              <a:rPr lang="es-MX" sz="1400" b="1" dirty="0"/>
              <a:t>el uso de las pantallas, </a:t>
            </a:r>
            <a:r>
              <a:rPr lang="es-MX" sz="1400" b="1" dirty="0" smtClean="0"/>
              <a:t>disminuye </a:t>
            </a:r>
            <a:r>
              <a:rPr lang="es-MX" sz="1400" b="1" dirty="0"/>
              <a:t>la capacidad de lubricación del </a:t>
            </a:r>
            <a:r>
              <a:rPr lang="es-MX" sz="1400" b="1" dirty="0" smtClean="0"/>
              <a:t>ojo. Consulte </a:t>
            </a:r>
            <a:r>
              <a:rPr lang="es-MX" sz="1400" b="1" dirty="0"/>
              <a:t>a su médico </a:t>
            </a:r>
            <a:r>
              <a:rPr lang="es-MX" sz="1400" b="1" dirty="0" smtClean="0"/>
              <a:t>si presenta molestias</a:t>
            </a:r>
            <a:endParaRPr lang="es-CR" sz="1400" b="1" dirty="0"/>
          </a:p>
        </p:txBody>
      </p:sp>
      <p:cxnSp>
        <p:nvCxnSpPr>
          <p:cNvPr id="110" name="Conector: angular 109">
            <a:extLst>
              <a:ext uri="{FF2B5EF4-FFF2-40B4-BE49-F238E27FC236}">
                <a16:creationId xmlns:a16="http://schemas.microsoft.com/office/drawing/2014/main" id="{B3C1A449-C8AE-4A17-AC8B-665D45E98788}"/>
              </a:ext>
            </a:extLst>
          </p:cNvPr>
          <p:cNvCxnSpPr/>
          <p:nvPr/>
        </p:nvCxnSpPr>
        <p:spPr>
          <a:xfrm rot="10800000">
            <a:off x="2385920" y="8541832"/>
            <a:ext cx="583206" cy="292388"/>
          </a:xfrm>
          <a:prstGeom prst="bentConnector3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CuadroTexto 12">
            <a:extLst>
              <a:ext uri="{FF2B5EF4-FFF2-40B4-BE49-F238E27FC236}">
                <a16:creationId xmlns:a16="http://schemas.microsoft.com/office/drawing/2014/main" id="{F4BD0852-884F-4364-BCC6-98E1ED084AB6}"/>
              </a:ext>
            </a:extLst>
          </p:cNvPr>
          <p:cNvSpPr txBox="1"/>
          <p:nvPr/>
        </p:nvSpPr>
        <p:spPr>
          <a:xfrm>
            <a:off x="3089458" y="21064948"/>
            <a:ext cx="524174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400" b="1" dirty="0" smtClean="0"/>
              <a:t>Enfoque </a:t>
            </a:r>
            <a:r>
              <a:rPr lang="es-MX" sz="1400" b="1" dirty="0"/>
              <a:t>cada 15 minutos algún objeto fuera </a:t>
            </a:r>
            <a:r>
              <a:rPr lang="es-MX" sz="1400" b="1" dirty="0" smtClean="0"/>
              <a:t>del </a:t>
            </a:r>
            <a:r>
              <a:rPr lang="es-MX" sz="1400" b="1" dirty="0"/>
              <a:t>rango más próximo de visión, esto ayudará a relajar los músculos del ojo</a:t>
            </a:r>
            <a:endParaRPr lang="es-CR" sz="1400" b="1" dirty="0"/>
          </a:p>
        </p:txBody>
      </p:sp>
      <p:sp>
        <p:nvSpPr>
          <p:cNvPr id="112" name="CuadroTexto 111">
            <a:extLst>
              <a:ext uri="{FF2B5EF4-FFF2-40B4-BE49-F238E27FC236}">
                <a16:creationId xmlns:a16="http://schemas.microsoft.com/office/drawing/2014/main" id="{146B0753-BFB5-46B0-8D62-A604851C33B2}"/>
              </a:ext>
            </a:extLst>
          </p:cNvPr>
          <p:cNvSpPr txBox="1"/>
          <p:nvPr/>
        </p:nvSpPr>
        <p:spPr>
          <a:xfrm>
            <a:off x="3056029" y="22172324"/>
            <a:ext cx="524174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400" b="1" dirty="0" smtClean="0"/>
              <a:t>Disminuya </a:t>
            </a:r>
            <a:r>
              <a:rPr lang="es-MX" sz="1400" b="1" dirty="0"/>
              <a:t>el brillo de las pantallas, esto disminuirá la fatiga visual</a:t>
            </a:r>
            <a:endParaRPr lang="es-CR" sz="1400" b="1" dirty="0"/>
          </a:p>
        </p:txBody>
      </p:sp>
      <p:sp>
        <p:nvSpPr>
          <p:cNvPr id="113" name="CuadroTexto 112">
            <a:extLst>
              <a:ext uri="{FF2B5EF4-FFF2-40B4-BE49-F238E27FC236}">
                <a16:creationId xmlns:a16="http://schemas.microsoft.com/office/drawing/2014/main" id="{6529E402-C199-4861-94A1-627A78CF1B1B}"/>
              </a:ext>
            </a:extLst>
          </p:cNvPr>
          <p:cNvSpPr txBox="1"/>
          <p:nvPr/>
        </p:nvSpPr>
        <p:spPr>
          <a:xfrm>
            <a:off x="3120212" y="23025755"/>
            <a:ext cx="524174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400" b="1" dirty="0"/>
              <a:t>Los lentes especiales para trabajar con </a:t>
            </a:r>
            <a:r>
              <a:rPr lang="es-MX" sz="1400" b="1" dirty="0" smtClean="0"/>
              <a:t>pantallas </a:t>
            </a:r>
            <a:r>
              <a:rPr lang="es-MX" sz="1400" b="1" dirty="0"/>
              <a:t>son muy </a:t>
            </a:r>
            <a:r>
              <a:rPr lang="es-MX" sz="1400" b="1" dirty="0" smtClean="0"/>
              <a:t>útiles, </a:t>
            </a:r>
            <a:r>
              <a:rPr lang="es-MX" sz="1400" b="1" dirty="0"/>
              <a:t>pues reducen el esfuerzo de enfoque </a:t>
            </a:r>
            <a:endParaRPr lang="es-CR" sz="1400" b="1" dirty="0"/>
          </a:p>
        </p:txBody>
      </p:sp>
      <p:sp>
        <p:nvSpPr>
          <p:cNvPr id="114" name="CuadroTexto 113">
            <a:extLst>
              <a:ext uri="{FF2B5EF4-FFF2-40B4-BE49-F238E27FC236}">
                <a16:creationId xmlns:a16="http://schemas.microsoft.com/office/drawing/2014/main" id="{7BE43598-EA6E-4B0A-BBDE-58E4733526A8}"/>
              </a:ext>
            </a:extLst>
          </p:cNvPr>
          <p:cNvSpPr txBox="1"/>
          <p:nvPr/>
        </p:nvSpPr>
        <p:spPr>
          <a:xfrm>
            <a:off x="2970590" y="23966435"/>
            <a:ext cx="524174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400" b="1" dirty="0"/>
              <a:t>El parpadeo se reduce cuando estamos usando pantallas, lo ideal es tomar conciencia de esto y tratar de parpadear cada 15 segundos, esto le permite a </a:t>
            </a:r>
            <a:r>
              <a:rPr lang="es-MX" sz="1400" b="1" dirty="0" smtClean="0"/>
              <a:t>su </a:t>
            </a:r>
            <a:r>
              <a:rPr lang="es-MX" sz="1400" b="1" dirty="0"/>
              <a:t>ojo mantener la humectación con los nutrientes que necesita a la vez que sirve de descanso al ojo</a:t>
            </a:r>
            <a:endParaRPr lang="es-CR" sz="1400" b="1" dirty="0"/>
          </a:p>
        </p:txBody>
      </p:sp>
      <p:sp>
        <p:nvSpPr>
          <p:cNvPr id="14" name="Elipse 13" descr="Forma sin contenido" title="Forma sin contenido">
            <a:extLst>
              <a:ext uri="{FF2B5EF4-FFF2-40B4-BE49-F238E27FC236}">
                <a16:creationId xmlns:a16="http://schemas.microsoft.com/office/drawing/2014/main" id="{AB48ED4F-56A8-4379-A8A1-DE129F899AB3}"/>
              </a:ext>
            </a:extLst>
          </p:cNvPr>
          <p:cNvSpPr/>
          <p:nvPr/>
        </p:nvSpPr>
        <p:spPr>
          <a:xfrm>
            <a:off x="434975" y="4609802"/>
            <a:ext cx="1365100" cy="1184474"/>
          </a:xfrm>
          <a:prstGeom prst="ellipse">
            <a:avLst/>
          </a:prstGeom>
          <a:solidFill>
            <a:srgbClr val="D63836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 dirty="0"/>
          </a:p>
        </p:txBody>
      </p:sp>
      <p:sp>
        <p:nvSpPr>
          <p:cNvPr id="14342" name="TextBox 45"/>
          <p:cNvSpPr txBox="1">
            <a:spLocks noChangeArrowheads="1"/>
          </p:cNvSpPr>
          <p:nvPr/>
        </p:nvSpPr>
        <p:spPr bwMode="auto">
          <a:xfrm>
            <a:off x="4568800" y="3125775"/>
            <a:ext cx="4092575" cy="17543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algn="just" eaLnBrk="1" hangingPunct="1"/>
            <a:r>
              <a:rPr lang="en-US" sz="1800" b="1" dirty="0">
                <a:solidFill>
                  <a:srgbClr val="3A6D70"/>
                </a:solidFill>
              </a:rPr>
              <a:t>La </a:t>
            </a:r>
            <a:r>
              <a:rPr lang="en-US" sz="1800" b="1" dirty="0" err="1">
                <a:solidFill>
                  <a:srgbClr val="3A6D70"/>
                </a:solidFill>
              </a:rPr>
              <a:t>fatiga</a:t>
            </a:r>
            <a:r>
              <a:rPr lang="en-US" sz="1800" b="1" dirty="0">
                <a:solidFill>
                  <a:srgbClr val="3A6D70"/>
                </a:solidFill>
              </a:rPr>
              <a:t> visual y </a:t>
            </a:r>
            <a:r>
              <a:rPr lang="en-US" sz="1800" b="1" dirty="0" err="1" smtClean="0">
                <a:solidFill>
                  <a:srgbClr val="3A6D70"/>
                </a:solidFill>
              </a:rPr>
              <a:t>los</a:t>
            </a:r>
            <a:r>
              <a:rPr lang="en-US" sz="1800" b="1" dirty="0" smtClean="0">
                <a:solidFill>
                  <a:srgbClr val="3A6D70"/>
                </a:solidFill>
              </a:rPr>
              <a:t> </a:t>
            </a:r>
            <a:r>
              <a:rPr lang="en-US" sz="1800" b="1" dirty="0" err="1" smtClean="0">
                <a:solidFill>
                  <a:srgbClr val="3A6D70"/>
                </a:solidFill>
              </a:rPr>
              <a:t>problemas</a:t>
            </a:r>
            <a:r>
              <a:rPr lang="en-US" sz="1800" b="1" dirty="0" smtClean="0">
                <a:solidFill>
                  <a:srgbClr val="3A6D70"/>
                </a:solidFill>
              </a:rPr>
              <a:t> </a:t>
            </a:r>
            <a:r>
              <a:rPr lang="en-US" sz="1800" b="1" dirty="0" err="1" smtClean="0">
                <a:solidFill>
                  <a:srgbClr val="3A6D70"/>
                </a:solidFill>
              </a:rPr>
              <a:t>oculares</a:t>
            </a:r>
            <a:r>
              <a:rPr lang="en-US" sz="1800" b="1" dirty="0" smtClean="0">
                <a:solidFill>
                  <a:srgbClr val="3A6D70"/>
                </a:solidFill>
              </a:rPr>
              <a:t> </a:t>
            </a:r>
            <a:r>
              <a:rPr lang="en-US" sz="1800" b="1" dirty="0">
                <a:solidFill>
                  <a:srgbClr val="3A6D70"/>
                </a:solidFill>
              </a:rPr>
              <a:t>se </a:t>
            </a:r>
            <a:r>
              <a:rPr lang="en-US" sz="1800" b="1" dirty="0" err="1">
                <a:solidFill>
                  <a:srgbClr val="3A6D70"/>
                </a:solidFill>
              </a:rPr>
              <a:t>han</a:t>
            </a:r>
            <a:r>
              <a:rPr lang="en-US" sz="1800" b="1" dirty="0">
                <a:solidFill>
                  <a:srgbClr val="3A6D70"/>
                </a:solidFill>
              </a:rPr>
              <a:t> </a:t>
            </a:r>
            <a:r>
              <a:rPr lang="en-US" sz="1800" b="1" dirty="0" err="1">
                <a:solidFill>
                  <a:srgbClr val="3A6D70"/>
                </a:solidFill>
              </a:rPr>
              <a:t>incrementado</a:t>
            </a:r>
            <a:r>
              <a:rPr lang="en-US" sz="1800" b="1" dirty="0">
                <a:solidFill>
                  <a:srgbClr val="3A6D70"/>
                </a:solidFill>
              </a:rPr>
              <a:t> </a:t>
            </a:r>
            <a:r>
              <a:rPr lang="en-US" sz="1800" b="1" dirty="0" err="1">
                <a:solidFill>
                  <a:srgbClr val="3A6D70"/>
                </a:solidFill>
              </a:rPr>
              <a:t>en</a:t>
            </a:r>
            <a:r>
              <a:rPr lang="en-US" sz="1800" b="1" dirty="0">
                <a:solidFill>
                  <a:srgbClr val="3A6D70"/>
                </a:solidFill>
              </a:rPr>
              <a:t> las </a:t>
            </a:r>
            <a:r>
              <a:rPr lang="en-US" sz="1800" b="1" dirty="0" err="1">
                <a:solidFill>
                  <a:srgbClr val="3A6D70"/>
                </a:solidFill>
              </a:rPr>
              <a:t>últimas</a:t>
            </a:r>
            <a:r>
              <a:rPr lang="en-US" sz="1800" b="1" dirty="0">
                <a:solidFill>
                  <a:srgbClr val="3A6D70"/>
                </a:solidFill>
              </a:rPr>
              <a:t> </a:t>
            </a:r>
            <a:r>
              <a:rPr lang="en-US" sz="1800" b="1" dirty="0" err="1">
                <a:solidFill>
                  <a:srgbClr val="3A6D70"/>
                </a:solidFill>
              </a:rPr>
              <a:t>décadas</a:t>
            </a:r>
            <a:r>
              <a:rPr lang="en-US" sz="1800" b="1" dirty="0">
                <a:solidFill>
                  <a:srgbClr val="3A6D70"/>
                </a:solidFill>
              </a:rPr>
              <a:t> </a:t>
            </a:r>
            <a:r>
              <a:rPr lang="en-US" sz="1800" b="1" dirty="0" err="1">
                <a:solidFill>
                  <a:srgbClr val="3A6D70"/>
                </a:solidFill>
              </a:rPr>
              <a:t>producto</a:t>
            </a:r>
            <a:r>
              <a:rPr lang="en-US" sz="1800" b="1" dirty="0">
                <a:solidFill>
                  <a:srgbClr val="3A6D70"/>
                </a:solidFill>
              </a:rPr>
              <a:t> del </a:t>
            </a:r>
            <a:r>
              <a:rPr lang="en-US" sz="1800" b="1" dirty="0" err="1">
                <a:solidFill>
                  <a:srgbClr val="3A6D70"/>
                </a:solidFill>
              </a:rPr>
              <a:t>uso</a:t>
            </a:r>
            <a:r>
              <a:rPr lang="en-US" sz="1800" b="1" dirty="0">
                <a:solidFill>
                  <a:srgbClr val="3A6D70"/>
                </a:solidFill>
              </a:rPr>
              <a:t> de </a:t>
            </a:r>
            <a:r>
              <a:rPr lang="en-US" sz="1800" b="1" dirty="0" err="1">
                <a:solidFill>
                  <a:srgbClr val="3A6D70"/>
                </a:solidFill>
              </a:rPr>
              <a:t>pantallas</a:t>
            </a:r>
            <a:r>
              <a:rPr lang="en-US" sz="1800" b="1" dirty="0">
                <a:solidFill>
                  <a:srgbClr val="3A6D70"/>
                </a:solidFill>
              </a:rPr>
              <a:t>, </a:t>
            </a:r>
            <a:r>
              <a:rPr lang="en-US" sz="1800" b="1" dirty="0" err="1">
                <a:solidFill>
                  <a:srgbClr val="3A6D70"/>
                </a:solidFill>
              </a:rPr>
              <a:t>celulares</a:t>
            </a:r>
            <a:r>
              <a:rPr lang="en-US" sz="1800" b="1" dirty="0">
                <a:solidFill>
                  <a:srgbClr val="3A6D70"/>
                </a:solidFill>
              </a:rPr>
              <a:t>, </a:t>
            </a:r>
            <a:r>
              <a:rPr lang="en-US" sz="1800" b="1" dirty="0" err="1">
                <a:solidFill>
                  <a:srgbClr val="3A6D70"/>
                </a:solidFill>
              </a:rPr>
              <a:t>tabletas</a:t>
            </a:r>
            <a:r>
              <a:rPr lang="en-US" sz="1800" b="1" dirty="0">
                <a:solidFill>
                  <a:srgbClr val="3A6D70"/>
                </a:solidFill>
              </a:rPr>
              <a:t> y </a:t>
            </a:r>
            <a:r>
              <a:rPr lang="en-US" sz="1800" b="1" dirty="0" err="1">
                <a:solidFill>
                  <a:srgbClr val="3A6D70"/>
                </a:solidFill>
              </a:rPr>
              <a:t>demás</a:t>
            </a:r>
            <a:r>
              <a:rPr lang="en-US" sz="1800" b="1" dirty="0">
                <a:solidFill>
                  <a:srgbClr val="3A6D70"/>
                </a:solidFill>
              </a:rPr>
              <a:t> </a:t>
            </a:r>
            <a:r>
              <a:rPr lang="en-US" sz="1800" b="1" dirty="0" err="1">
                <a:solidFill>
                  <a:srgbClr val="3A6D70"/>
                </a:solidFill>
              </a:rPr>
              <a:t>equipos</a:t>
            </a:r>
            <a:r>
              <a:rPr lang="en-US" sz="1800" b="1" dirty="0">
                <a:solidFill>
                  <a:srgbClr val="3A6D70"/>
                </a:solidFill>
              </a:rPr>
              <a:t> </a:t>
            </a:r>
            <a:r>
              <a:rPr lang="en-US" sz="1800" b="1" dirty="0" err="1">
                <a:solidFill>
                  <a:srgbClr val="3A6D70"/>
                </a:solidFill>
              </a:rPr>
              <a:t>tecnológicos</a:t>
            </a:r>
            <a:r>
              <a:rPr lang="en-US" sz="1800" b="1" dirty="0">
                <a:solidFill>
                  <a:srgbClr val="3A6D70"/>
                </a:solidFill>
              </a:rPr>
              <a:t>; tome </a:t>
            </a:r>
            <a:r>
              <a:rPr lang="en-US" sz="1800" b="1" dirty="0" err="1">
                <a:solidFill>
                  <a:srgbClr val="3A6D70"/>
                </a:solidFill>
              </a:rPr>
              <a:t>en</a:t>
            </a:r>
            <a:r>
              <a:rPr lang="en-US" sz="1800" b="1" dirty="0">
                <a:solidFill>
                  <a:srgbClr val="3A6D70"/>
                </a:solidFill>
              </a:rPr>
              <a:t> </a:t>
            </a:r>
            <a:r>
              <a:rPr lang="en-US" sz="1800" b="1" dirty="0" err="1">
                <a:solidFill>
                  <a:srgbClr val="3A6D70"/>
                </a:solidFill>
              </a:rPr>
              <a:t>cuenta</a:t>
            </a:r>
            <a:r>
              <a:rPr lang="en-US" sz="1800" b="1" dirty="0">
                <a:solidFill>
                  <a:srgbClr val="3A6D70"/>
                </a:solidFill>
              </a:rPr>
              <a:t> las </a:t>
            </a:r>
            <a:r>
              <a:rPr lang="en-US" sz="1800" b="1" dirty="0" err="1">
                <a:solidFill>
                  <a:srgbClr val="3A6D70"/>
                </a:solidFill>
              </a:rPr>
              <a:t>siguientes</a:t>
            </a:r>
            <a:r>
              <a:rPr lang="en-US" sz="1800" b="1" dirty="0">
                <a:solidFill>
                  <a:srgbClr val="3A6D70"/>
                </a:solidFill>
              </a:rPr>
              <a:t> </a:t>
            </a:r>
            <a:r>
              <a:rPr lang="en-US" sz="1800" b="1" dirty="0" err="1">
                <a:solidFill>
                  <a:srgbClr val="3A6D70"/>
                </a:solidFill>
              </a:rPr>
              <a:t>medidas</a:t>
            </a:r>
            <a:r>
              <a:rPr lang="en-US" sz="1800" b="1" dirty="0">
                <a:solidFill>
                  <a:srgbClr val="3A6D70"/>
                </a:solidFill>
              </a:rPr>
              <a:t> de </a:t>
            </a:r>
            <a:r>
              <a:rPr lang="en-US" sz="1800" b="1" dirty="0" err="1">
                <a:solidFill>
                  <a:srgbClr val="3A6D70"/>
                </a:solidFill>
              </a:rPr>
              <a:t>higiene</a:t>
            </a:r>
            <a:r>
              <a:rPr lang="en-US" sz="1800" b="1" dirty="0">
                <a:solidFill>
                  <a:srgbClr val="3A6D70"/>
                </a:solidFill>
              </a:rPr>
              <a:t> </a:t>
            </a:r>
            <a:r>
              <a:rPr lang="en-US" sz="1800" b="1" dirty="0" smtClean="0">
                <a:solidFill>
                  <a:srgbClr val="3A6D70"/>
                </a:solidFill>
              </a:rPr>
              <a:t>ocular:</a:t>
            </a:r>
            <a:endParaRPr lang="en-US" sz="1800" b="1" dirty="0">
              <a:solidFill>
                <a:srgbClr val="3A6D70"/>
              </a:solidFill>
            </a:endParaRPr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1379906"/>
            <a:ext cx="8229600" cy="954224"/>
          </a:xfrm>
        </p:spPr>
        <p:txBody>
          <a:bodyPr/>
          <a:lstStyle/>
          <a:p>
            <a:r>
              <a:rPr lang="en-US" b="1" dirty="0" err="1">
                <a:solidFill>
                  <a:srgbClr val="FFFFFF"/>
                </a:solidFill>
                <a:latin typeface="Courier" charset="0"/>
                <a:cs typeface="Courier" charset="0"/>
              </a:rPr>
              <a:t>Salud</a:t>
            </a:r>
            <a:r>
              <a:rPr lang="en-US" b="1" dirty="0">
                <a:solidFill>
                  <a:srgbClr val="FFFFFF"/>
                </a:solidFill>
                <a:latin typeface="Courier" charset="0"/>
                <a:cs typeface="Courier" charset="0"/>
              </a:rPr>
              <a:t> visual en la </a:t>
            </a:r>
            <a:r>
              <a:rPr lang="en-US" b="1" dirty="0" err="1">
                <a:solidFill>
                  <a:srgbClr val="FFFFFF"/>
                </a:solidFill>
                <a:latin typeface="Courier" charset="0"/>
                <a:cs typeface="Courier" charset="0"/>
              </a:rPr>
              <a:t>oficina</a:t>
            </a:r>
            <a:r>
              <a:rPr lang="en-US" b="1" dirty="0">
                <a:solidFill>
                  <a:srgbClr val="FFFFFF"/>
                </a:solidFill>
                <a:latin typeface="Courier" charset="0"/>
                <a:cs typeface="Courier" charset="0"/>
              </a:rPr>
              <a:t/>
            </a:r>
            <a:br>
              <a:rPr lang="en-US" b="1" dirty="0">
                <a:solidFill>
                  <a:srgbClr val="FFFFFF"/>
                </a:solidFill>
                <a:latin typeface="Courier" charset="0"/>
                <a:cs typeface="Courier" charset="0"/>
              </a:rPr>
            </a:br>
            <a:endParaRPr lang="es-CR" dirty="0"/>
          </a:p>
        </p:txBody>
      </p:sp>
    </p:spTree>
    <p:extLst>
      <p:ext uri="{BB962C8B-B14F-4D97-AF65-F5344CB8AC3E}">
        <p14:creationId xmlns:p14="http://schemas.microsoft.com/office/powerpoint/2010/main" val="33941863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4856</TotalTime>
  <Words>371</Words>
  <Application>Microsoft Office PowerPoint</Application>
  <PresentationFormat>Personalizado</PresentationFormat>
  <Paragraphs>24</Paragraphs>
  <Slides>1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6" baseType="lpstr">
      <vt:lpstr>ＭＳ Ｐゴシック</vt:lpstr>
      <vt:lpstr>Arial</vt:lpstr>
      <vt:lpstr>Calibri</vt:lpstr>
      <vt:lpstr>Courier</vt:lpstr>
      <vt:lpstr>1_Office Theme</vt:lpstr>
      <vt:lpstr>Salud visual en la oficina </vt:lpstr>
    </vt:vector>
  </TitlesOfParts>
  <Company>HubSpot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Demond Wong</dc:creator>
  <cp:lastModifiedBy>Israel Azofeifa Retana</cp:lastModifiedBy>
  <cp:revision>131</cp:revision>
  <dcterms:created xsi:type="dcterms:W3CDTF">2013-02-06T15:19:00Z</dcterms:created>
  <dcterms:modified xsi:type="dcterms:W3CDTF">2019-01-17T20:47:40Z</dcterms:modified>
</cp:coreProperties>
</file>